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3" r:id="rId5"/>
    <p:sldId id="258" r:id="rId6"/>
    <p:sldId id="260" r:id="rId7"/>
    <p:sldId id="266" r:id="rId8"/>
    <p:sldId id="302" r:id="rId9"/>
    <p:sldId id="261" r:id="rId10"/>
    <p:sldId id="303" r:id="rId11"/>
    <p:sldId id="262" r:id="rId12"/>
    <p:sldId id="304" r:id="rId13"/>
    <p:sldId id="259" r:id="rId14"/>
    <p:sldId id="310" r:id="rId15"/>
    <p:sldId id="270" r:id="rId16"/>
    <p:sldId id="265" r:id="rId17"/>
    <p:sldId id="263" r:id="rId18"/>
    <p:sldId id="307" r:id="rId19"/>
    <p:sldId id="309" r:id="rId20"/>
    <p:sldId id="308" r:id="rId21"/>
    <p:sldId id="322" r:id="rId22"/>
    <p:sldId id="268" r:id="rId23"/>
    <p:sldId id="269" r:id="rId24"/>
    <p:sldId id="273" r:id="rId25"/>
    <p:sldId id="272" r:id="rId26"/>
    <p:sldId id="27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DEEDD4"/>
    <a:srgbClr val="CEE6EA"/>
    <a:srgbClr val="47555A"/>
    <a:srgbClr val="9555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p:scale>
          <a:sx n="66" d="100"/>
          <a:sy n="66" d="100"/>
        </p:scale>
        <p:origin x="244" y="60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2168525" y="3181350"/>
            <a:ext cx="7416800" cy="1454785"/>
          </a:xfrm>
          <a:prstGeom prst="rect">
            <a:avLst/>
          </a:prstGeom>
          <a:solidFill>
            <a:schemeClr val="bg1">
              <a:lumMod val="95000"/>
              <a:alpha val="70000"/>
            </a:schemeClr>
          </a:solidFill>
        </p:spPr>
        <p:txBody>
          <a:bodyPr wrap="square">
            <a:noAutofit/>
          </a:bodyPr>
          <a:lstStyle/>
          <a:p>
            <a:pPr algn="ctr"/>
            <a:r>
              <a:rPr lang="en-US" altLang="zh-CN" sz="3600">
                <a:solidFill>
                  <a:schemeClr val="tx1"/>
                </a:solidFill>
                <a:latin typeface="Times New Roman" panose="02020603050405020304" charset="0"/>
                <a:cs typeface="Times New Roman" panose="02020603050405020304" charset="0"/>
              </a:rPr>
              <a:t>Lungs and Colon Cancer Detection     Using Deep  Learning</a:t>
            </a:r>
            <a:r>
              <a:rPr lang="en-US" altLang="zh-CN" sz="3600">
                <a:solidFill>
                  <a:schemeClr val="bg1"/>
                </a:solidFill>
                <a:latin typeface="Times New Roman" panose="02020603050405020304" charset="0"/>
                <a:cs typeface="Times New Roman" panose="02020603050405020304" charset="0"/>
              </a:rPr>
              <a:t> </a:t>
            </a:r>
            <a:r>
              <a:rPr lang="en-US" altLang="zh-CN" sz="5400">
                <a:solidFill>
                  <a:schemeClr val="accent6">
                    <a:lumMod val="60000"/>
                    <a:lumOff val="40000"/>
                  </a:schemeClr>
                </a:solidFill>
                <a:latin typeface="Arial" panose="020B0604020202020204" pitchFamily="34" charset="0"/>
                <a:cs typeface="Arial" panose="020B0604020202020204" pitchFamily="34" charset="0"/>
              </a:rPr>
              <a:t> </a:t>
            </a:r>
            <a:endParaRPr lang="zh-CN" altLang="en-US"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7" name="矩形 6"/>
          <p:cNvSpPr/>
          <p:nvPr/>
        </p:nvSpPr>
        <p:spPr>
          <a:xfrm>
            <a:off x="3542028" y="4821008"/>
            <a:ext cx="4475480" cy="1660525"/>
          </a:xfrm>
          <a:prstGeom prst="rect">
            <a:avLst/>
          </a:prstGeom>
          <a:solidFill>
            <a:schemeClr val="accent6">
              <a:lumMod val="40000"/>
              <a:lumOff val="60000"/>
              <a:alpha val="70000"/>
            </a:schemeClr>
          </a:solidFill>
        </p:spPr>
        <p:txBody>
          <a:bodyPr wrap="none">
            <a:spAutoFit/>
          </a:bodyPr>
          <a:lstStyle/>
          <a:p>
            <a:pPr algn="ctr"/>
            <a:r>
              <a:rPr lang="en-US" altLang="zh-CN" sz="2800">
                <a:solidFill>
                  <a:schemeClr val="tx1"/>
                </a:solidFill>
                <a:latin typeface="Times New Roman" panose="02020603050405020304" charset="0"/>
                <a:cs typeface="Times New Roman" panose="02020603050405020304" charset="0"/>
              </a:rPr>
              <a:t>Supervised By</a:t>
            </a:r>
            <a:br>
              <a:rPr lang="en-US" altLang="zh-CN" sz="2800">
                <a:solidFill>
                  <a:schemeClr val="tx1"/>
                </a:solidFill>
                <a:latin typeface="Times New Roman" panose="02020603050405020304" charset="0"/>
                <a:cs typeface="Times New Roman" panose="02020603050405020304" charset="0"/>
              </a:rPr>
            </a:br>
            <a:r>
              <a:rPr lang="en-US" altLang="zh-CN" sz="2000" b="1">
                <a:solidFill>
                  <a:schemeClr val="tx1"/>
                </a:solidFill>
                <a:latin typeface="Times New Roman" panose="02020603050405020304" charset="0"/>
                <a:cs typeface="Times New Roman" panose="02020603050405020304" charset="0"/>
              </a:rPr>
              <a:t>Dr. S. M. Hasan Mahmud</a:t>
            </a: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Assistant Professor (Supervisor)</a:t>
            </a: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Department of Computer Science</a:t>
            </a: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American International University-Bangladesh</a:t>
            </a:r>
            <a:endParaRPr lang="en-US" altLang="zh-CN">
              <a:solidFill>
                <a:schemeClr val="tx1"/>
              </a:solidFill>
              <a:latin typeface="Times New Roman" panose="02020603050405020304" charset="0"/>
              <a:cs typeface="Times New Roman" panose="02020603050405020304" charset="0"/>
            </a:endParaRPr>
          </a:p>
        </p:txBody>
      </p:sp>
      <p:sp>
        <p:nvSpPr>
          <p:cNvPr id="8" name="文本框 7"/>
          <p:cNvSpPr txBox="1"/>
          <p:nvPr/>
        </p:nvSpPr>
        <p:spPr>
          <a:xfrm>
            <a:off x="3476625" y="2437130"/>
            <a:ext cx="4475480" cy="506730"/>
          </a:xfrm>
          <a:prstGeom prst="rect">
            <a:avLst/>
          </a:prstGeom>
          <a:solidFill>
            <a:schemeClr val="accent6">
              <a:lumMod val="40000"/>
              <a:lumOff val="60000"/>
              <a:alpha val="70000"/>
            </a:schemeClr>
          </a:solidFill>
        </p:spPr>
        <p:txBody>
          <a:bodyPr wrap="square" rtlCol="0">
            <a:spAutoFit/>
          </a:bodyPr>
          <a:lstStyle/>
          <a:p>
            <a:pPr>
              <a:lnSpc>
                <a:spcPct val="150000"/>
              </a:lnSpc>
            </a:pPr>
            <a:r>
              <a:rPr lang="en-US" altLang="zh-CN" dirty="0">
                <a:latin typeface="Times New Roman" panose="02020603050405020304" charset="0"/>
                <a:cs typeface="Times New Roman" panose="02020603050405020304" charset="0"/>
                <a:sym typeface="+mn-ea"/>
              </a:rPr>
              <a:t>American International University-Bangladesh</a:t>
            </a:r>
            <a:endParaRPr lang="en-US" altLang="zh-CN" dirty="0">
              <a:latin typeface="Times New Roman" panose="02020603050405020304" charset="0"/>
              <a:cs typeface="Times New Roman" panose="02020603050405020304" charset="0"/>
              <a:sym typeface="+mn-ea"/>
            </a:endParaRPr>
          </a:p>
        </p:txBody>
      </p:sp>
      <p:sp>
        <p:nvSpPr>
          <p:cNvPr id="9" name="矩形: 圆角 8"/>
          <p:cNvSpPr/>
          <p:nvPr/>
        </p:nvSpPr>
        <p:spPr>
          <a:xfrm>
            <a:off x="3542030" y="4636135"/>
            <a:ext cx="4614545" cy="184785"/>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descr="Picture1"/>
          <p:cNvPicPr>
            <a:picLocks noChangeAspect="1"/>
          </p:cNvPicPr>
          <p:nvPr/>
        </p:nvPicPr>
        <p:blipFill>
          <a:blip r:embed="rId2"/>
          <a:stretch>
            <a:fillRect/>
          </a:stretch>
        </p:blipFill>
        <p:spPr>
          <a:xfrm>
            <a:off x="4804410" y="219075"/>
            <a:ext cx="2116455" cy="2206625"/>
          </a:xfrm>
          <a:prstGeom prst="rect">
            <a:avLst/>
          </a:prstGeom>
        </p:spPr>
      </p:pic>
      <p:sp>
        <p:nvSpPr>
          <p:cNvPr id="16" name="Oval 15"/>
          <p:cNvSpPr/>
          <p:nvPr/>
        </p:nvSpPr>
        <p:spPr>
          <a:xfrm>
            <a:off x="-568960" y="-433705"/>
            <a:ext cx="1932305" cy="7694930"/>
          </a:xfrm>
          <a:prstGeom prst="ellipse">
            <a:avLst/>
          </a:prstGeom>
          <a:solidFill>
            <a:schemeClr val="accent6">
              <a:lumMod val="40000"/>
              <a:lumOff val="60000"/>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Oval 2"/>
          <p:cNvSpPr/>
          <p:nvPr/>
        </p:nvSpPr>
        <p:spPr>
          <a:xfrm>
            <a:off x="11156950" y="-152400"/>
            <a:ext cx="1588135" cy="7208520"/>
          </a:xfrm>
          <a:prstGeom prst="ellipse">
            <a:avLst/>
          </a:prstGeom>
          <a:solidFill>
            <a:schemeClr val="accent6">
              <a:lumMod val="40000"/>
              <a:lumOff val="60000"/>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8"/>
          <p:cNvSpPr>
            <a:spLocks noGrp="1"/>
          </p:cNvSpPr>
          <p:nvPr>
            <p:ph type="title"/>
          </p:nvPr>
        </p:nvSpPr>
        <p:spPr>
          <a:xfrm>
            <a:off x="838200" y="365125"/>
            <a:ext cx="9307830" cy="906145"/>
          </a:xfrm>
        </p:spPr>
        <p:txBody>
          <a:bodyPr>
            <a:normAutofit/>
          </a:bodyPr>
          <a:p>
            <a:r>
              <a:rPr lang="en-US">
                <a:solidFill>
                  <a:schemeClr val="accent6">
                    <a:lumMod val="60000"/>
                    <a:lumOff val="40000"/>
                  </a:schemeClr>
                </a:solidFill>
              </a:rPr>
              <a:t>Flowcharts of Progression</a:t>
            </a:r>
            <a:endParaRPr lang="en-US">
              <a:solidFill>
                <a:schemeClr val="accent6">
                  <a:lumMod val="60000"/>
                  <a:lumOff val="40000"/>
                </a:schemeClr>
              </a:solidFill>
            </a:endParaRPr>
          </a:p>
        </p:txBody>
      </p:sp>
      <p:sp>
        <p:nvSpPr>
          <p:cNvPr id="3" name="任意多边形: 形状 2"/>
          <p:cNvSpPr/>
          <p:nvPr/>
        </p:nvSpPr>
        <p:spPr>
          <a:xfrm>
            <a:off x="7180580" y="0"/>
            <a:ext cx="6586855" cy="7310120"/>
          </a:xfrm>
          <a:custGeom>
            <a:avLst/>
            <a:gdLst>
              <a:gd name="connsiteX0" fmla="*/ 10947212 w 12204690"/>
              <a:gd name="connsiteY0" fmla="*/ 621523 h 8267700"/>
              <a:gd name="connsiteX1" fmla="*/ 8394512 w 12204690"/>
              <a:gd name="connsiteY1" fmla="*/ 4444223 h 8267700"/>
              <a:gd name="connsiteX2" fmla="*/ 520512 w 12204690"/>
              <a:gd name="connsiteY2" fmla="*/ 6565123 h 8267700"/>
              <a:gd name="connsiteX3" fmla="*/ 1790512 w 12204690"/>
              <a:gd name="connsiteY3" fmla="*/ 7670023 h 8267700"/>
              <a:gd name="connsiteX4" fmla="*/ 10248712 w 12204690"/>
              <a:gd name="connsiteY4" fmla="*/ 8216123 h 8267700"/>
              <a:gd name="connsiteX5" fmla="*/ 12064812 w 12204690"/>
              <a:gd name="connsiteY5" fmla="*/ 7771623 h 8267700"/>
              <a:gd name="connsiteX6" fmla="*/ 12052112 w 12204690"/>
              <a:gd name="connsiteY6" fmla="*/ 4037823 h 8267700"/>
              <a:gd name="connsiteX7" fmla="*/ 11810812 w 12204690"/>
              <a:gd name="connsiteY7" fmla="*/ 342123 h 8267700"/>
              <a:gd name="connsiteX8" fmla="*/ 10947212 w 12204690"/>
              <a:gd name="connsiteY8" fmla="*/ 621523 h 8267700"/>
              <a:gd name="connsiteX0-1" fmla="*/ 9914888 w 12204690"/>
              <a:gd name="connsiteY0-2" fmla="*/ 1330708 h 8024385"/>
              <a:gd name="connsiteX1-3" fmla="*/ 8394512 w 12204690"/>
              <a:gd name="connsiteY1-4" fmla="*/ 4200908 h 8024385"/>
              <a:gd name="connsiteX2-5" fmla="*/ 520512 w 12204690"/>
              <a:gd name="connsiteY2-6" fmla="*/ 6321808 h 8024385"/>
              <a:gd name="connsiteX3-7" fmla="*/ 1790512 w 12204690"/>
              <a:gd name="connsiteY3-8" fmla="*/ 7426708 h 8024385"/>
              <a:gd name="connsiteX4-9" fmla="*/ 10248712 w 12204690"/>
              <a:gd name="connsiteY4-10" fmla="*/ 7972808 h 8024385"/>
              <a:gd name="connsiteX5-11" fmla="*/ 12064812 w 12204690"/>
              <a:gd name="connsiteY5-12" fmla="*/ 7528308 h 8024385"/>
              <a:gd name="connsiteX6-13" fmla="*/ 12052112 w 12204690"/>
              <a:gd name="connsiteY6-14" fmla="*/ 3794508 h 8024385"/>
              <a:gd name="connsiteX7-15" fmla="*/ 11810812 w 12204690"/>
              <a:gd name="connsiteY7-16" fmla="*/ 98808 h 8024385"/>
              <a:gd name="connsiteX8-17" fmla="*/ 9914888 w 12204690"/>
              <a:gd name="connsiteY8-18" fmla="*/ 1330708 h 8024385"/>
              <a:gd name="connsiteX0-19" fmla="*/ 9914888 w 12586831"/>
              <a:gd name="connsiteY0-20" fmla="*/ 288985 h 6982662"/>
              <a:gd name="connsiteX1-21" fmla="*/ 8394512 w 12586831"/>
              <a:gd name="connsiteY1-22" fmla="*/ 3159185 h 6982662"/>
              <a:gd name="connsiteX2-23" fmla="*/ 520512 w 12586831"/>
              <a:gd name="connsiteY2-24" fmla="*/ 5280085 h 6982662"/>
              <a:gd name="connsiteX3-25" fmla="*/ 1790512 w 12586831"/>
              <a:gd name="connsiteY3-26" fmla="*/ 6384985 h 6982662"/>
              <a:gd name="connsiteX4-27" fmla="*/ 10248712 w 12586831"/>
              <a:gd name="connsiteY4-28" fmla="*/ 6931085 h 6982662"/>
              <a:gd name="connsiteX5-29" fmla="*/ 12064812 w 12586831"/>
              <a:gd name="connsiteY5-30" fmla="*/ 6486585 h 6982662"/>
              <a:gd name="connsiteX6-31" fmla="*/ 12052112 w 12586831"/>
              <a:gd name="connsiteY6-32" fmla="*/ 2752785 h 6982662"/>
              <a:gd name="connsiteX7-33" fmla="*/ 12499028 w 12586831"/>
              <a:gd name="connsiteY7-34" fmla="*/ 377885 h 6982662"/>
              <a:gd name="connsiteX8-35" fmla="*/ 9914888 w 12586831"/>
              <a:gd name="connsiteY8-36" fmla="*/ 288985 h 6982662"/>
              <a:gd name="connsiteX0-37" fmla="*/ 10190175 w 12570762"/>
              <a:gd name="connsiteY0-38" fmla="*/ 930868 h 6659345"/>
              <a:gd name="connsiteX1-39" fmla="*/ 8394512 w 12570762"/>
              <a:gd name="connsiteY1-40" fmla="*/ 2835868 h 6659345"/>
              <a:gd name="connsiteX2-41" fmla="*/ 520512 w 12570762"/>
              <a:gd name="connsiteY2-42" fmla="*/ 4956768 h 6659345"/>
              <a:gd name="connsiteX3-43" fmla="*/ 1790512 w 12570762"/>
              <a:gd name="connsiteY3-44" fmla="*/ 6061668 h 6659345"/>
              <a:gd name="connsiteX4-45" fmla="*/ 10248712 w 12570762"/>
              <a:gd name="connsiteY4-46" fmla="*/ 6607768 h 6659345"/>
              <a:gd name="connsiteX5-47" fmla="*/ 12064812 w 12570762"/>
              <a:gd name="connsiteY5-48" fmla="*/ 6163268 h 6659345"/>
              <a:gd name="connsiteX6-49" fmla="*/ 12052112 w 12570762"/>
              <a:gd name="connsiteY6-50" fmla="*/ 2429468 h 6659345"/>
              <a:gd name="connsiteX7-51" fmla="*/ 12499028 w 12570762"/>
              <a:gd name="connsiteY7-52" fmla="*/ 54568 h 6659345"/>
              <a:gd name="connsiteX8-53" fmla="*/ 10190175 w 12570762"/>
              <a:gd name="connsiteY8-54" fmla="*/ 930868 h 6659345"/>
              <a:gd name="connsiteX0-55" fmla="*/ 10101982 w 12482569"/>
              <a:gd name="connsiteY0-56" fmla="*/ 930868 h 6659345"/>
              <a:gd name="connsiteX1-57" fmla="*/ 8306319 w 12482569"/>
              <a:gd name="connsiteY1-58" fmla="*/ 2835868 h 6659345"/>
              <a:gd name="connsiteX2-59" fmla="*/ 7115138 w 12482569"/>
              <a:gd name="connsiteY2-60" fmla="*/ 3508967 h 6659345"/>
              <a:gd name="connsiteX3-61" fmla="*/ 432319 w 12482569"/>
              <a:gd name="connsiteY3-62" fmla="*/ 4956768 h 6659345"/>
              <a:gd name="connsiteX4-63" fmla="*/ 1702319 w 12482569"/>
              <a:gd name="connsiteY4-64" fmla="*/ 6061668 h 6659345"/>
              <a:gd name="connsiteX5-65" fmla="*/ 10160519 w 12482569"/>
              <a:gd name="connsiteY5-66" fmla="*/ 6607768 h 6659345"/>
              <a:gd name="connsiteX6-67" fmla="*/ 11976619 w 12482569"/>
              <a:gd name="connsiteY6-68" fmla="*/ 6163268 h 6659345"/>
              <a:gd name="connsiteX7-69" fmla="*/ 11963919 w 12482569"/>
              <a:gd name="connsiteY7-70" fmla="*/ 2429468 h 6659345"/>
              <a:gd name="connsiteX8-71" fmla="*/ 12410835 w 12482569"/>
              <a:gd name="connsiteY8-72" fmla="*/ 54568 h 6659345"/>
              <a:gd name="connsiteX9" fmla="*/ 10101982 w 12482569"/>
              <a:gd name="connsiteY9" fmla="*/ 930868 h 6659345"/>
              <a:gd name="connsiteX0-73" fmla="*/ 10025563 w 12406150"/>
              <a:gd name="connsiteY0-74" fmla="*/ 930868 h 6659345"/>
              <a:gd name="connsiteX1-75" fmla="*/ 8229900 w 12406150"/>
              <a:gd name="connsiteY1-76" fmla="*/ 2835868 h 6659345"/>
              <a:gd name="connsiteX2-77" fmla="*/ 6006394 w 12406150"/>
              <a:gd name="connsiteY2-78" fmla="*/ 3978867 h 6659345"/>
              <a:gd name="connsiteX3-79" fmla="*/ 355900 w 12406150"/>
              <a:gd name="connsiteY3-80" fmla="*/ 4956768 h 6659345"/>
              <a:gd name="connsiteX4-81" fmla="*/ 1625900 w 12406150"/>
              <a:gd name="connsiteY4-82" fmla="*/ 6061668 h 6659345"/>
              <a:gd name="connsiteX5-83" fmla="*/ 10084100 w 12406150"/>
              <a:gd name="connsiteY5-84" fmla="*/ 6607768 h 6659345"/>
              <a:gd name="connsiteX6-85" fmla="*/ 11900200 w 12406150"/>
              <a:gd name="connsiteY6-86" fmla="*/ 6163268 h 6659345"/>
              <a:gd name="connsiteX7-87" fmla="*/ 11887500 w 12406150"/>
              <a:gd name="connsiteY7-88" fmla="*/ 2429468 h 6659345"/>
              <a:gd name="connsiteX8-89" fmla="*/ 12334416 w 12406150"/>
              <a:gd name="connsiteY8-90" fmla="*/ 54568 h 6659345"/>
              <a:gd name="connsiteX9-91" fmla="*/ 10025563 w 12406150"/>
              <a:gd name="connsiteY9-92" fmla="*/ 930868 h 6659345"/>
              <a:gd name="connsiteX0-93" fmla="*/ 10025563 w 12406150"/>
              <a:gd name="connsiteY0-94" fmla="*/ 929084 h 6657561"/>
              <a:gd name="connsiteX1-95" fmla="*/ 8046376 w 12406150"/>
              <a:gd name="connsiteY1-96" fmla="*/ 2643584 h 6657561"/>
              <a:gd name="connsiteX2-97" fmla="*/ 6006394 w 12406150"/>
              <a:gd name="connsiteY2-98" fmla="*/ 3977083 h 6657561"/>
              <a:gd name="connsiteX3-99" fmla="*/ 355900 w 12406150"/>
              <a:gd name="connsiteY3-100" fmla="*/ 4954984 h 6657561"/>
              <a:gd name="connsiteX4-101" fmla="*/ 1625900 w 12406150"/>
              <a:gd name="connsiteY4-102" fmla="*/ 6059884 h 6657561"/>
              <a:gd name="connsiteX5-103" fmla="*/ 10084100 w 12406150"/>
              <a:gd name="connsiteY5-104" fmla="*/ 6605984 h 6657561"/>
              <a:gd name="connsiteX6-105" fmla="*/ 11900200 w 12406150"/>
              <a:gd name="connsiteY6-106" fmla="*/ 6161484 h 6657561"/>
              <a:gd name="connsiteX7-107" fmla="*/ 11887500 w 12406150"/>
              <a:gd name="connsiteY7-108" fmla="*/ 2427684 h 6657561"/>
              <a:gd name="connsiteX8-109" fmla="*/ 12334416 w 12406150"/>
              <a:gd name="connsiteY8-110" fmla="*/ 52784 h 6657561"/>
              <a:gd name="connsiteX9-111" fmla="*/ 10025563 w 12406150"/>
              <a:gd name="connsiteY9-112" fmla="*/ 929084 h 6657561"/>
              <a:gd name="connsiteX0-113" fmla="*/ 10025563 w 12687988"/>
              <a:gd name="connsiteY0-114" fmla="*/ 412719 h 6141196"/>
              <a:gd name="connsiteX1-115" fmla="*/ 8046376 w 12687988"/>
              <a:gd name="connsiteY1-116" fmla="*/ 2127219 h 6141196"/>
              <a:gd name="connsiteX2-117" fmla="*/ 6006394 w 12687988"/>
              <a:gd name="connsiteY2-118" fmla="*/ 3460718 h 6141196"/>
              <a:gd name="connsiteX3-119" fmla="*/ 355900 w 12687988"/>
              <a:gd name="connsiteY3-120" fmla="*/ 4438619 h 6141196"/>
              <a:gd name="connsiteX4-121" fmla="*/ 1625900 w 12687988"/>
              <a:gd name="connsiteY4-122" fmla="*/ 5543519 h 6141196"/>
              <a:gd name="connsiteX5-123" fmla="*/ 10084100 w 12687988"/>
              <a:gd name="connsiteY5-124" fmla="*/ 6089619 h 6141196"/>
              <a:gd name="connsiteX6-125" fmla="*/ 11900200 w 12687988"/>
              <a:gd name="connsiteY6-126" fmla="*/ 5645119 h 6141196"/>
              <a:gd name="connsiteX7-127" fmla="*/ 11887500 w 12687988"/>
              <a:gd name="connsiteY7-128" fmla="*/ 1911319 h 6141196"/>
              <a:gd name="connsiteX8-129" fmla="*/ 12632644 w 12687988"/>
              <a:gd name="connsiteY8-130" fmla="*/ 107919 h 6141196"/>
              <a:gd name="connsiteX9-131" fmla="*/ 10025563 w 12687988"/>
              <a:gd name="connsiteY9-132" fmla="*/ 412719 h 6141196"/>
              <a:gd name="connsiteX0-133" fmla="*/ 10025563 w 12718627"/>
              <a:gd name="connsiteY0-134" fmla="*/ 440764 h 6151351"/>
              <a:gd name="connsiteX1-135" fmla="*/ 8046376 w 12718627"/>
              <a:gd name="connsiteY1-136" fmla="*/ 2155264 h 6151351"/>
              <a:gd name="connsiteX2-137" fmla="*/ 6006394 w 12718627"/>
              <a:gd name="connsiteY2-138" fmla="*/ 3488763 h 6151351"/>
              <a:gd name="connsiteX3-139" fmla="*/ 355900 w 12718627"/>
              <a:gd name="connsiteY3-140" fmla="*/ 4466664 h 6151351"/>
              <a:gd name="connsiteX4-141" fmla="*/ 1625900 w 12718627"/>
              <a:gd name="connsiteY4-142" fmla="*/ 5571564 h 6151351"/>
              <a:gd name="connsiteX5-143" fmla="*/ 10084100 w 12718627"/>
              <a:gd name="connsiteY5-144" fmla="*/ 6117664 h 6151351"/>
              <a:gd name="connsiteX6-145" fmla="*/ 11900200 w 12718627"/>
              <a:gd name="connsiteY6-146" fmla="*/ 5673164 h 6151351"/>
              <a:gd name="connsiteX7-147" fmla="*/ 12162787 w 12718627"/>
              <a:gd name="connsiteY7-148" fmla="*/ 2320364 h 6151351"/>
              <a:gd name="connsiteX8-149" fmla="*/ 12632644 w 12718627"/>
              <a:gd name="connsiteY8-150" fmla="*/ 135964 h 6151351"/>
              <a:gd name="connsiteX9-151" fmla="*/ 10025563 w 12718627"/>
              <a:gd name="connsiteY9-152" fmla="*/ 440764 h 6151351"/>
              <a:gd name="connsiteX0-153" fmla="*/ 10036269 w 12729335"/>
              <a:gd name="connsiteY0-154" fmla="*/ 440764 h 5938688"/>
              <a:gd name="connsiteX1-155" fmla="*/ 8057082 w 12729335"/>
              <a:gd name="connsiteY1-156" fmla="*/ 2155264 h 5938688"/>
              <a:gd name="connsiteX2-157" fmla="*/ 6017100 w 12729335"/>
              <a:gd name="connsiteY2-158" fmla="*/ 3488763 h 5938688"/>
              <a:gd name="connsiteX3-159" fmla="*/ 366606 w 12729335"/>
              <a:gd name="connsiteY3-160" fmla="*/ 4466664 h 5938688"/>
              <a:gd name="connsiteX4-161" fmla="*/ 1636606 w 12729335"/>
              <a:gd name="connsiteY4-162" fmla="*/ 5571564 h 5938688"/>
              <a:gd name="connsiteX5-163" fmla="*/ 10393034 w 12729335"/>
              <a:gd name="connsiteY5-164" fmla="*/ 5711264 h 5938688"/>
              <a:gd name="connsiteX6-165" fmla="*/ 11910906 w 12729335"/>
              <a:gd name="connsiteY6-166" fmla="*/ 5673164 h 5938688"/>
              <a:gd name="connsiteX7-167" fmla="*/ 12173493 w 12729335"/>
              <a:gd name="connsiteY7-168" fmla="*/ 2320364 h 5938688"/>
              <a:gd name="connsiteX8-169" fmla="*/ 12643350 w 12729335"/>
              <a:gd name="connsiteY8-170" fmla="*/ 135964 h 5938688"/>
              <a:gd name="connsiteX9-171" fmla="*/ 10036269 w 12729335"/>
              <a:gd name="connsiteY9-172" fmla="*/ 440764 h 59386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91" y="connsiteY9-92"/>
              </a:cxn>
            </a:cxnLst>
            <a:rect l="l" t="t" r="r" b="b"/>
            <a:pathLst>
              <a:path w="12729335" h="5938688">
                <a:moveTo>
                  <a:pt x="10036269" y="440764"/>
                </a:moveTo>
                <a:cubicBezTo>
                  <a:pt x="9271891" y="777314"/>
                  <a:pt x="8726944" y="1647264"/>
                  <a:pt x="8057082" y="2155264"/>
                </a:cubicBezTo>
                <a:cubicBezTo>
                  <a:pt x="7387220" y="2663264"/>
                  <a:pt x="7329433" y="3135280"/>
                  <a:pt x="6017100" y="3488763"/>
                </a:cubicBezTo>
                <a:cubicBezTo>
                  <a:pt x="4704767" y="3842246"/>
                  <a:pt x="1096688" y="4119530"/>
                  <a:pt x="366606" y="4466664"/>
                </a:cubicBezTo>
                <a:cubicBezTo>
                  <a:pt x="-363476" y="4813798"/>
                  <a:pt x="-34465" y="5364131"/>
                  <a:pt x="1636606" y="5571564"/>
                </a:cubicBezTo>
                <a:cubicBezTo>
                  <a:pt x="3307677" y="5778997"/>
                  <a:pt x="8680651" y="5694331"/>
                  <a:pt x="10393034" y="5711264"/>
                </a:cubicBezTo>
                <a:cubicBezTo>
                  <a:pt x="12105417" y="5728197"/>
                  <a:pt x="11614163" y="6238314"/>
                  <a:pt x="11910906" y="5673164"/>
                </a:cubicBezTo>
                <a:cubicBezTo>
                  <a:pt x="12207649" y="5108014"/>
                  <a:pt x="12215826" y="3558614"/>
                  <a:pt x="12173493" y="2320364"/>
                </a:cubicBezTo>
                <a:cubicBezTo>
                  <a:pt x="12131160" y="1082114"/>
                  <a:pt x="12999554" y="449231"/>
                  <a:pt x="12643350" y="135964"/>
                </a:cubicBezTo>
                <a:cubicBezTo>
                  <a:pt x="12287146" y="-177303"/>
                  <a:pt x="10800647" y="104214"/>
                  <a:pt x="10036269" y="440764"/>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14"/>
          <p:cNvCxnSpPr/>
          <p:nvPr/>
        </p:nvCxnSpPr>
        <p:spPr>
          <a:xfrm>
            <a:off x="988160" y="6631334"/>
            <a:ext cx="3956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3408045" y="1250950"/>
            <a:ext cx="4880610" cy="518160"/>
          </a:xfrm>
          <a:prstGeom prst="rect">
            <a:avLst/>
          </a:prstGeom>
          <a:solidFill>
            <a:srgbClr val="DEEDD4"/>
          </a:solidFill>
        </p:spPr>
        <p:txBody>
          <a:bodyPr wrap="square" rtlCol="0">
            <a:noAutofit/>
          </a:bodyPr>
          <a:p>
            <a:pPr algn="ctr"/>
            <a:r>
              <a:rPr lang="en-US" sz="2400" b="1">
                <a:solidFill>
                  <a:schemeClr val="bg1">
                    <a:lumMod val="50000"/>
                  </a:schemeClr>
                </a:solidFill>
                <a:latin typeface="Times New Roman" panose="02020603050405020304" charset="0"/>
                <a:cs typeface="Times New Roman" panose="02020603050405020304" charset="0"/>
              </a:rPr>
              <a:t>Lungs and Colon Cancer</a:t>
            </a:r>
            <a:endParaRPr lang="en-US" sz="2400" b="1">
              <a:solidFill>
                <a:schemeClr val="bg1">
                  <a:lumMod val="50000"/>
                </a:schemeClr>
              </a:solidFill>
              <a:latin typeface="Times New Roman" panose="02020603050405020304" charset="0"/>
              <a:cs typeface="Times New Roman" panose="02020603050405020304" charset="0"/>
            </a:endParaRPr>
          </a:p>
        </p:txBody>
      </p:sp>
      <p:sp>
        <p:nvSpPr>
          <p:cNvPr id="27" name="Text Box 26"/>
          <p:cNvSpPr txBox="1"/>
          <p:nvPr/>
        </p:nvSpPr>
        <p:spPr>
          <a:xfrm>
            <a:off x="3884295" y="1911985"/>
            <a:ext cx="4064000" cy="368300"/>
          </a:xfrm>
          <a:prstGeom prst="rect">
            <a:avLst/>
          </a:prstGeom>
          <a:solidFill>
            <a:srgbClr val="DEEDD4"/>
          </a:solidFill>
          <a:ln>
            <a:solidFill>
              <a:schemeClr val="accent1"/>
            </a:solidFill>
          </a:ln>
        </p:spPr>
        <p:txBody>
          <a:bodyPr wrap="square" rtlCol="0">
            <a:spAutoFit/>
          </a:bodyPr>
          <a:p>
            <a:pPr algn="ctr"/>
            <a:r>
              <a:rPr lang="en-US"/>
              <a:t>Datasets</a:t>
            </a:r>
            <a:endParaRPr lang="en-US"/>
          </a:p>
        </p:txBody>
      </p:sp>
      <p:sp>
        <p:nvSpPr>
          <p:cNvPr id="28" name="Text Box 27"/>
          <p:cNvSpPr txBox="1"/>
          <p:nvPr/>
        </p:nvSpPr>
        <p:spPr>
          <a:xfrm>
            <a:off x="3884295" y="2573655"/>
            <a:ext cx="4064000" cy="368300"/>
          </a:xfrm>
          <a:prstGeom prst="rect">
            <a:avLst/>
          </a:prstGeom>
          <a:solidFill>
            <a:schemeClr val="bg1">
              <a:lumMod val="85000"/>
            </a:schemeClr>
          </a:solidFill>
          <a:ln>
            <a:solidFill>
              <a:schemeClr val="accent1"/>
            </a:solidFill>
          </a:ln>
        </p:spPr>
        <p:txBody>
          <a:bodyPr wrap="square" rtlCol="0">
            <a:spAutoFit/>
          </a:bodyPr>
          <a:p>
            <a:pPr algn="ctr"/>
            <a:r>
              <a:rPr lang="en-US"/>
              <a:t>Cleaning</a:t>
            </a:r>
            <a:endParaRPr lang="en-US"/>
          </a:p>
        </p:txBody>
      </p:sp>
      <p:sp>
        <p:nvSpPr>
          <p:cNvPr id="29" name="Text Box 28"/>
          <p:cNvSpPr txBox="1"/>
          <p:nvPr/>
        </p:nvSpPr>
        <p:spPr>
          <a:xfrm>
            <a:off x="3884295" y="3244850"/>
            <a:ext cx="4064000" cy="368300"/>
          </a:xfrm>
          <a:prstGeom prst="rect">
            <a:avLst/>
          </a:prstGeom>
          <a:solidFill>
            <a:srgbClr val="DEEDD4"/>
          </a:solidFill>
          <a:ln>
            <a:solidFill>
              <a:schemeClr val="accent1"/>
            </a:solidFill>
          </a:ln>
        </p:spPr>
        <p:txBody>
          <a:bodyPr wrap="square" rtlCol="0">
            <a:spAutoFit/>
          </a:bodyPr>
          <a:p>
            <a:pPr algn="ctr"/>
            <a:r>
              <a:rPr lang="en-US"/>
              <a:t>Preproccing</a:t>
            </a:r>
            <a:endParaRPr lang="en-US"/>
          </a:p>
        </p:txBody>
      </p:sp>
      <p:sp>
        <p:nvSpPr>
          <p:cNvPr id="30" name="Text Box 29"/>
          <p:cNvSpPr txBox="1"/>
          <p:nvPr/>
        </p:nvSpPr>
        <p:spPr>
          <a:xfrm>
            <a:off x="3884295" y="3916045"/>
            <a:ext cx="4064000" cy="368300"/>
          </a:xfrm>
          <a:prstGeom prst="rect">
            <a:avLst/>
          </a:prstGeom>
          <a:solidFill>
            <a:schemeClr val="bg1">
              <a:lumMod val="85000"/>
            </a:schemeClr>
          </a:solidFill>
          <a:ln>
            <a:solidFill>
              <a:schemeClr val="accent1"/>
            </a:solidFill>
          </a:ln>
        </p:spPr>
        <p:txBody>
          <a:bodyPr wrap="square" rtlCol="0">
            <a:spAutoFit/>
          </a:bodyPr>
          <a:p>
            <a:pPr algn="ctr"/>
            <a:r>
              <a:rPr lang="en-US"/>
              <a:t>Normalization</a:t>
            </a:r>
            <a:endParaRPr lang="en-US"/>
          </a:p>
        </p:txBody>
      </p:sp>
      <p:sp>
        <p:nvSpPr>
          <p:cNvPr id="31" name="Text Box 30"/>
          <p:cNvSpPr txBox="1"/>
          <p:nvPr/>
        </p:nvSpPr>
        <p:spPr>
          <a:xfrm>
            <a:off x="3884295" y="4587240"/>
            <a:ext cx="4064000" cy="368300"/>
          </a:xfrm>
          <a:prstGeom prst="rect">
            <a:avLst/>
          </a:prstGeom>
          <a:solidFill>
            <a:srgbClr val="DEEDD4"/>
          </a:solidFill>
          <a:ln>
            <a:solidFill>
              <a:schemeClr val="accent1"/>
            </a:solidFill>
          </a:ln>
        </p:spPr>
        <p:txBody>
          <a:bodyPr wrap="square" rtlCol="0">
            <a:spAutoFit/>
          </a:bodyPr>
          <a:p>
            <a:pPr algn="ctr"/>
            <a:r>
              <a:rPr lang="en-US"/>
              <a:t>Feature extrantion</a:t>
            </a:r>
            <a:endParaRPr lang="en-US"/>
          </a:p>
        </p:txBody>
      </p:sp>
      <p:sp>
        <p:nvSpPr>
          <p:cNvPr id="32" name="Text Box 31"/>
          <p:cNvSpPr txBox="1"/>
          <p:nvPr/>
        </p:nvSpPr>
        <p:spPr>
          <a:xfrm>
            <a:off x="3884295" y="5258435"/>
            <a:ext cx="4064000" cy="368300"/>
          </a:xfrm>
          <a:prstGeom prst="rect">
            <a:avLst/>
          </a:prstGeom>
          <a:solidFill>
            <a:schemeClr val="bg1">
              <a:lumMod val="85000"/>
            </a:schemeClr>
          </a:solidFill>
          <a:ln>
            <a:solidFill>
              <a:schemeClr val="accent1"/>
            </a:solidFill>
          </a:ln>
        </p:spPr>
        <p:txBody>
          <a:bodyPr wrap="square" rtlCol="0">
            <a:spAutoFit/>
          </a:bodyPr>
          <a:p>
            <a:pPr algn="ctr"/>
            <a:r>
              <a:rPr lang="en-US"/>
              <a:t> Feeding ML</a:t>
            </a:r>
            <a:endParaRPr lang="en-US"/>
          </a:p>
        </p:txBody>
      </p:sp>
      <p:sp>
        <p:nvSpPr>
          <p:cNvPr id="33" name="Text Box 32"/>
          <p:cNvSpPr txBox="1"/>
          <p:nvPr/>
        </p:nvSpPr>
        <p:spPr>
          <a:xfrm>
            <a:off x="3884295" y="5929630"/>
            <a:ext cx="4064000" cy="368300"/>
          </a:xfrm>
          <a:prstGeom prst="rect">
            <a:avLst/>
          </a:prstGeom>
          <a:solidFill>
            <a:srgbClr val="DEEDD4"/>
          </a:solidFill>
          <a:ln>
            <a:solidFill>
              <a:schemeClr val="accent1"/>
            </a:solidFill>
          </a:ln>
        </p:spPr>
        <p:txBody>
          <a:bodyPr wrap="square" rtlCol="0">
            <a:spAutoFit/>
          </a:bodyPr>
          <a:p>
            <a:pPr algn="ctr"/>
            <a:r>
              <a:rPr lang="en-US"/>
              <a:t>Detection</a:t>
            </a:r>
            <a:endParaRPr lang="en-US"/>
          </a:p>
        </p:txBody>
      </p:sp>
      <p:sp>
        <p:nvSpPr>
          <p:cNvPr id="35" name="Down Arrow 34"/>
          <p:cNvSpPr/>
          <p:nvPr/>
        </p:nvSpPr>
        <p:spPr>
          <a:xfrm>
            <a:off x="5871210" y="5607050"/>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6" name="Down Arrow 35"/>
          <p:cNvSpPr/>
          <p:nvPr/>
        </p:nvSpPr>
        <p:spPr>
          <a:xfrm>
            <a:off x="5871210" y="4935855"/>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Down Arrow 36"/>
          <p:cNvSpPr/>
          <p:nvPr/>
        </p:nvSpPr>
        <p:spPr>
          <a:xfrm>
            <a:off x="5871210" y="4264660"/>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8" name="Down Arrow 37"/>
          <p:cNvSpPr/>
          <p:nvPr/>
        </p:nvSpPr>
        <p:spPr>
          <a:xfrm>
            <a:off x="5871210" y="2270760"/>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9" name="Down Arrow 38"/>
          <p:cNvSpPr/>
          <p:nvPr/>
        </p:nvSpPr>
        <p:spPr>
          <a:xfrm>
            <a:off x="5871210" y="2922270"/>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0" name="Down Arrow 39"/>
          <p:cNvSpPr/>
          <p:nvPr/>
        </p:nvSpPr>
        <p:spPr>
          <a:xfrm>
            <a:off x="5871210" y="3593465"/>
            <a:ext cx="90170" cy="322580"/>
          </a:xfrm>
          <a:prstGeom prst="down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639185" y="1250950"/>
            <a:ext cx="4460240" cy="5363210"/>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37160" h="4355543">
                <a:moveTo>
                  <a:pt x="1510" y="2111083"/>
                </a:moveTo>
                <a:cubicBezTo>
                  <a:pt x="-38707" y="1387941"/>
                  <a:pt x="732360" y="-98559"/>
                  <a:pt x="1421635" y="5158"/>
                </a:cubicBezTo>
                <a:cubicBezTo>
                  <a:pt x="2110910" y="108875"/>
                  <a:pt x="4137160" y="1619411"/>
                  <a:pt x="4137160" y="2733383"/>
                </a:cubicBezTo>
                <a:cubicBezTo>
                  <a:pt x="4137160" y="3847355"/>
                  <a:pt x="2352210" y="4447725"/>
                  <a:pt x="1662935" y="4344008"/>
                </a:cubicBezTo>
                <a:cubicBezTo>
                  <a:pt x="973660" y="4240291"/>
                  <a:pt x="41727" y="2834225"/>
                  <a:pt x="1510" y="211108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26560" y="2393950"/>
            <a:ext cx="3251835" cy="3296285"/>
          </a:xfrm>
          <a:prstGeom prst="rect">
            <a:avLst/>
          </a:prstGeom>
        </p:spPr>
      </p:pic>
      <p:sp>
        <p:nvSpPr>
          <p:cNvPr id="7" name="文本框 6"/>
          <p:cNvSpPr txBox="1"/>
          <p:nvPr/>
        </p:nvSpPr>
        <p:spPr>
          <a:xfrm>
            <a:off x="80010" y="1003300"/>
            <a:ext cx="3460115" cy="368300"/>
          </a:xfrm>
          <a:prstGeom prst="rect">
            <a:avLst/>
          </a:prstGeom>
          <a:solidFill>
            <a:schemeClr val="accent6">
              <a:lumMod val="40000"/>
              <a:lumOff val="60000"/>
            </a:schemeClr>
          </a:solidFill>
        </p:spPr>
        <p:txBody>
          <a:bodyPr wrap="square" rtlCol="0">
            <a:spAutoFit/>
          </a:bodyPr>
          <a:lstStyle/>
          <a:p>
            <a:pPr algn="ctr"/>
            <a:r>
              <a:rPr lang="zh-CN" altLang="en-US">
                <a:solidFill>
                  <a:schemeClr val="tx1">
                    <a:lumMod val="65000"/>
                    <a:lumOff val="35000"/>
                  </a:schemeClr>
                </a:solidFill>
              </a:rPr>
              <a:t>Image Preprocessin</a:t>
            </a:r>
            <a:r>
              <a:rPr lang="en-US" altLang="zh-CN">
                <a:solidFill>
                  <a:schemeClr val="tx1">
                    <a:lumMod val="65000"/>
                    <a:lumOff val="35000"/>
                  </a:schemeClr>
                </a:solidFill>
              </a:rPr>
              <a:t>g</a:t>
            </a:r>
            <a:endParaRPr lang="en-US" altLang="zh-CN">
              <a:solidFill>
                <a:schemeClr val="tx1">
                  <a:lumMod val="65000"/>
                  <a:lumOff val="35000"/>
                </a:schemeClr>
              </a:solidFill>
            </a:endParaRPr>
          </a:p>
        </p:txBody>
      </p:sp>
      <p:sp>
        <p:nvSpPr>
          <p:cNvPr id="8" name="文本框 7"/>
          <p:cNvSpPr txBox="1"/>
          <p:nvPr>
            <p:custDataLst>
              <p:tags r:id="rId2"/>
            </p:custDataLst>
          </p:nvPr>
        </p:nvSpPr>
        <p:spPr>
          <a:xfrm>
            <a:off x="80645" y="1659890"/>
            <a:ext cx="3558540" cy="1983740"/>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en-US" altLang="zh-CN" sz="1000" dirty="0">
                <a:solidFill>
                  <a:schemeClr val="tx1">
                    <a:lumMod val="65000"/>
                    <a:lumOff val="35000"/>
                  </a:schemeClr>
                </a:solidFill>
              </a:rPr>
              <a:t>Image preprocessing involves resizing for consistency, normalization to scale pixel values, grayscale conversion for simplicity, crop/pad for standardization, rotation/flipping for data augmentation, histogram equalization for contrast improvement, Gaussian blurring for noise reduction, image enhancement for visual quality, removing unwanted artifacts, and data augmentation for robustness in machine learning models.</a:t>
            </a:r>
            <a:r>
              <a:rPr lang="en-US" altLang="zh-CN" sz="1200" i="1" dirty="0">
                <a:solidFill>
                  <a:schemeClr val="tx1">
                    <a:lumMod val="65000"/>
                    <a:lumOff val="35000"/>
                  </a:schemeClr>
                </a:solidFill>
              </a:rPr>
              <a:t>.</a:t>
            </a:r>
            <a:endParaRPr lang="zh-CN" altLang="en-US" sz="1200" i="1" dirty="0">
              <a:solidFill>
                <a:schemeClr val="tx1">
                  <a:lumMod val="65000"/>
                  <a:lumOff val="35000"/>
                </a:schemeClr>
              </a:solidFill>
            </a:endParaRPr>
          </a:p>
        </p:txBody>
      </p:sp>
      <p:sp>
        <p:nvSpPr>
          <p:cNvPr id="9" name="文本框 8"/>
          <p:cNvSpPr txBox="1"/>
          <p:nvPr/>
        </p:nvSpPr>
        <p:spPr>
          <a:xfrm>
            <a:off x="177165" y="4065905"/>
            <a:ext cx="3362960" cy="368300"/>
          </a:xfrm>
          <a:prstGeom prst="rect">
            <a:avLst/>
          </a:prstGeom>
          <a:solidFill>
            <a:schemeClr val="accent6">
              <a:lumMod val="40000"/>
              <a:lumOff val="60000"/>
            </a:schemeClr>
          </a:solidFill>
        </p:spPr>
        <p:txBody>
          <a:bodyPr wrap="square" rtlCol="0">
            <a:spAutoFit/>
          </a:bodyPr>
          <a:lstStyle/>
          <a:p>
            <a:pPr algn="ctr"/>
            <a:r>
              <a:rPr lang="zh-CN" altLang="en-US">
                <a:solidFill>
                  <a:schemeClr val="tx1">
                    <a:lumMod val="65000"/>
                    <a:lumOff val="35000"/>
                  </a:schemeClr>
                </a:solidFill>
              </a:rPr>
              <a:t>Classifier</a:t>
            </a:r>
            <a:endParaRPr lang="zh-CN" altLang="en-US">
              <a:solidFill>
                <a:schemeClr val="tx1">
                  <a:lumMod val="65000"/>
                  <a:lumOff val="35000"/>
                </a:schemeClr>
              </a:solidFill>
            </a:endParaRPr>
          </a:p>
        </p:txBody>
      </p:sp>
      <p:sp>
        <p:nvSpPr>
          <p:cNvPr id="10" name="文本框 9"/>
          <p:cNvSpPr txBox="1"/>
          <p:nvPr>
            <p:custDataLst>
              <p:tags r:id="rId3"/>
            </p:custDataLst>
          </p:nvPr>
        </p:nvSpPr>
        <p:spPr>
          <a:xfrm>
            <a:off x="163830" y="4554855"/>
            <a:ext cx="3475355" cy="1245235"/>
          </a:xfrm>
          <a:prstGeom prst="rect">
            <a:avLst/>
          </a:prstGeom>
        </p:spPr>
        <p:txBody>
          <a:bodyPr wrap="square">
            <a:sp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en-US" altLang="zh-CN" sz="1000" dirty="0">
                <a:solidFill>
                  <a:schemeClr val="tx1">
                    <a:lumMod val="65000"/>
                    <a:lumOff val="35000"/>
                  </a:schemeClr>
                </a:solidFill>
              </a:rPr>
              <a:t>Random Forest leverages ensemble learning, constructing multiple decision trees for robust predictions. K-Nearest Neighbors (KNN) classifies based on nearby data points, making it effective for diverse classification tasks with a focus on local patterns.</a:t>
            </a:r>
            <a:endParaRPr lang="en-US" altLang="zh-CN" sz="1000" dirty="0">
              <a:solidFill>
                <a:schemeClr val="tx1">
                  <a:lumMod val="65000"/>
                  <a:lumOff val="35000"/>
                </a:schemeClr>
              </a:solidFill>
            </a:endParaRPr>
          </a:p>
        </p:txBody>
      </p:sp>
      <p:sp>
        <p:nvSpPr>
          <p:cNvPr id="11" name="文本框 10"/>
          <p:cNvSpPr txBox="1"/>
          <p:nvPr/>
        </p:nvSpPr>
        <p:spPr>
          <a:xfrm>
            <a:off x="8521700" y="1003300"/>
            <a:ext cx="3460115" cy="368300"/>
          </a:xfrm>
          <a:prstGeom prst="rect">
            <a:avLst/>
          </a:prstGeom>
          <a:solidFill>
            <a:schemeClr val="accent6">
              <a:lumMod val="40000"/>
              <a:lumOff val="60000"/>
            </a:schemeClr>
          </a:solidFill>
        </p:spPr>
        <p:txBody>
          <a:bodyPr wrap="square" rtlCol="0">
            <a:spAutoFit/>
          </a:bodyPr>
          <a:lstStyle/>
          <a:p>
            <a:pPr algn="just"/>
            <a:r>
              <a:rPr lang="en-US" altLang="zh-CN">
                <a:solidFill>
                  <a:schemeClr val="tx1">
                    <a:lumMod val="65000"/>
                    <a:lumOff val="35000"/>
                  </a:schemeClr>
                </a:solidFill>
              </a:rPr>
              <a:t>              </a:t>
            </a:r>
            <a:r>
              <a:rPr lang="zh-CN" altLang="en-US">
                <a:solidFill>
                  <a:schemeClr val="tx1">
                    <a:lumMod val="65000"/>
                    <a:lumOff val="35000"/>
                  </a:schemeClr>
                </a:solidFill>
              </a:rPr>
              <a:t>Feature Extraction</a:t>
            </a:r>
            <a:endParaRPr lang="zh-CN" altLang="en-US">
              <a:solidFill>
                <a:schemeClr val="tx1">
                  <a:lumMod val="65000"/>
                  <a:lumOff val="35000"/>
                </a:schemeClr>
              </a:solidFill>
            </a:endParaRPr>
          </a:p>
        </p:txBody>
      </p:sp>
      <p:sp>
        <p:nvSpPr>
          <p:cNvPr id="12" name="文本框 11"/>
          <p:cNvSpPr txBox="1"/>
          <p:nvPr>
            <p:custDataLst>
              <p:tags r:id="rId4"/>
            </p:custDataLst>
          </p:nvPr>
        </p:nvSpPr>
        <p:spPr>
          <a:xfrm>
            <a:off x="8521700" y="1659890"/>
            <a:ext cx="3497580" cy="1884680"/>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zh-CN" altLang="en-US" sz="1000" dirty="0">
                <a:solidFill>
                  <a:schemeClr val="tx1">
                    <a:lumMod val="65000"/>
                    <a:lumOff val="35000"/>
                  </a:schemeClr>
                </a:solidFill>
              </a:rPr>
              <a:t>Feature extraction is a crucial step in data analysis and machine learning, involving the transformation of raw data into a simplified, representative set of features. This process enhances model performance by focusing on essential information, reducing dimensionality, and capturing key patterns for more effective analysis and predictions.</a:t>
            </a:r>
            <a:endParaRPr lang="zh-CN" altLang="en-US" sz="1000" dirty="0">
              <a:solidFill>
                <a:schemeClr val="tx1">
                  <a:lumMod val="65000"/>
                  <a:lumOff val="35000"/>
                </a:schemeClr>
              </a:solidFill>
            </a:endParaRPr>
          </a:p>
        </p:txBody>
      </p:sp>
      <p:sp>
        <p:nvSpPr>
          <p:cNvPr id="13" name="文本框 12"/>
          <p:cNvSpPr txBox="1"/>
          <p:nvPr/>
        </p:nvSpPr>
        <p:spPr>
          <a:xfrm>
            <a:off x="8422640" y="4065905"/>
            <a:ext cx="3536950" cy="368300"/>
          </a:xfrm>
          <a:prstGeom prst="rect">
            <a:avLst/>
          </a:prstGeom>
          <a:solidFill>
            <a:schemeClr val="accent6">
              <a:lumMod val="40000"/>
              <a:lumOff val="60000"/>
            </a:schemeClr>
          </a:solidFill>
        </p:spPr>
        <p:txBody>
          <a:bodyPr wrap="square" rtlCol="0">
            <a:spAutoFit/>
          </a:bodyPr>
          <a:lstStyle/>
          <a:p>
            <a:pPr algn="ctr"/>
            <a:r>
              <a:rPr lang="zh-CN" altLang="en-US">
                <a:solidFill>
                  <a:schemeClr val="tx1">
                    <a:lumMod val="65000"/>
                    <a:lumOff val="35000"/>
                  </a:schemeClr>
                </a:solidFill>
              </a:rPr>
              <a:t>Evaluation</a:t>
            </a:r>
            <a:endParaRPr lang="zh-CN" altLang="en-US">
              <a:solidFill>
                <a:schemeClr val="tx1">
                  <a:lumMod val="65000"/>
                  <a:lumOff val="35000"/>
                </a:schemeClr>
              </a:solidFill>
            </a:endParaRPr>
          </a:p>
        </p:txBody>
      </p:sp>
      <p:sp>
        <p:nvSpPr>
          <p:cNvPr id="14" name="文本框 13"/>
          <p:cNvSpPr txBox="1"/>
          <p:nvPr>
            <p:custDataLst>
              <p:tags r:id="rId5"/>
            </p:custDataLst>
          </p:nvPr>
        </p:nvSpPr>
        <p:spPr>
          <a:xfrm>
            <a:off x="8422640" y="4554855"/>
            <a:ext cx="3540760" cy="1799590"/>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en-US" altLang="zh-CN" sz="1000" dirty="0">
                <a:solidFill>
                  <a:schemeClr val="tx1">
                    <a:lumMod val="65000"/>
                    <a:lumOff val="35000"/>
                  </a:schemeClr>
                </a:solidFill>
              </a:rPr>
              <a:t>Evaluation metrics assess the performance of machine learning models. Common metrics include accuracy, precision, recall, F1 score, and confusion matrix. They provide insights into a model's effectiveness, helping to fine-tune and optimize its performance based on specific objectives and requirements..</a:t>
            </a:r>
            <a:endParaRPr lang="zh-CN" altLang="en-US" sz="1000" dirty="0">
              <a:solidFill>
                <a:schemeClr val="tx1">
                  <a:lumMod val="65000"/>
                  <a:lumOff val="35000"/>
                </a:schemeClr>
              </a:solidFill>
            </a:endParaRPr>
          </a:p>
        </p:txBody>
      </p:sp>
      <p:sp>
        <p:nvSpPr>
          <p:cNvPr id="2" name="Text Box 1"/>
          <p:cNvSpPr txBox="1"/>
          <p:nvPr/>
        </p:nvSpPr>
        <p:spPr>
          <a:xfrm>
            <a:off x="3758565" y="271145"/>
            <a:ext cx="4664075" cy="1100455"/>
          </a:xfrm>
          <a:prstGeom prst="rect">
            <a:avLst/>
          </a:prstGeom>
          <a:noFill/>
        </p:spPr>
        <p:txBody>
          <a:bodyPr wrap="square" rtlCol="0">
            <a:noAutofit/>
          </a:bodyPr>
          <a:p>
            <a:r>
              <a:rPr lang="en-US" sz="3200">
                <a:solidFill>
                  <a:schemeClr val="accent6">
                    <a:lumMod val="60000"/>
                    <a:lumOff val="40000"/>
                  </a:schemeClr>
                </a:solidFill>
                <a:latin typeface="Arial" panose="020B0604020202020204" pitchFamily="34" charset="0"/>
                <a:cs typeface="Arial" panose="020B0604020202020204" pitchFamily="34" charset="0"/>
              </a:rPr>
              <a:t>Integrated Methodology</a:t>
            </a:r>
            <a:endParaRPr lang="en-US" sz="3200">
              <a:solidFill>
                <a:schemeClr val="accent6">
                  <a:lumMod val="60000"/>
                  <a:lumOff val="4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142240" y="285750"/>
            <a:ext cx="5039360" cy="6395720"/>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 name="connsiteX0-31" fmla="*/ 22437 w 4158087"/>
              <a:gd name="connsiteY0-32" fmla="*/ 1765416 h 4009876"/>
              <a:gd name="connsiteX1-33" fmla="*/ 2877662 w 4158087"/>
              <a:gd name="connsiteY1-34" fmla="*/ 6322 h 4009876"/>
              <a:gd name="connsiteX2-35" fmla="*/ 4158087 w 4158087"/>
              <a:gd name="connsiteY2-36" fmla="*/ 2387716 h 4009876"/>
              <a:gd name="connsiteX3-37" fmla="*/ 1683862 w 4158087"/>
              <a:gd name="connsiteY3-38" fmla="*/ 3998341 h 4009876"/>
              <a:gd name="connsiteX4-39" fmla="*/ 22437 w 4158087"/>
              <a:gd name="connsiteY4-40" fmla="*/ 1765416 h 4009876"/>
              <a:gd name="connsiteX0-41" fmla="*/ 23219 w 4438269"/>
              <a:gd name="connsiteY0-42" fmla="*/ 1774377 h 4052563"/>
              <a:gd name="connsiteX1-43" fmla="*/ 2878444 w 4438269"/>
              <a:gd name="connsiteY1-44" fmla="*/ 15283 h 4052563"/>
              <a:gd name="connsiteX2-45" fmla="*/ 4438269 w 4438269"/>
              <a:gd name="connsiteY2-46" fmla="*/ 2783836 h 4052563"/>
              <a:gd name="connsiteX3-47" fmla="*/ 1684644 w 4438269"/>
              <a:gd name="connsiteY3-48" fmla="*/ 4007302 h 4052563"/>
              <a:gd name="connsiteX4-49" fmla="*/ 23219 w 4438269"/>
              <a:gd name="connsiteY4-50" fmla="*/ 1774377 h 4052563"/>
              <a:gd name="connsiteX0-51" fmla="*/ 24615 w 4896865"/>
              <a:gd name="connsiteY0-52" fmla="*/ 1759303 h 3992452"/>
              <a:gd name="connsiteX1-53" fmla="*/ 2879840 w 4896865"/>
              <a:gd name="connsiteY1-54" fmla="*/ 209 h 3992452"/>
              <a:gd name="connsiteX2-55" fmla="*/ 4896865 w 4896865"/>
              <a:gd name="connsiteY2-56" fmla="*/ 1865391 h 3992452"/>
              <a:gd name="connsiteX3-57" fmla="*/ 1686040 w 4896865"/>
              <a:gd name="connsiteY3-58" fmla="*/ 3992228 h 3992452"/>
              <a:gd name="connsiteX4-59" fmla="*/ 24615 w 4896865"/>
              <a:gd name="connsiteY4-60" fmla="*/ 1759303 h 39924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6865" h="3992452">
                <a:moveTo>
                  <a:pt x="24615" y="1759303"/>
                </a:moveTo>
                <a:cubicBezTo>
                  <a:pt x="223582" y="1093967"/>
                  <a:pt x="2067799" y="-17472"/>
                  <a:pt x="2879840" y="209"/>
                </a:cubicBezTo>
                <a:cubicBezTo>
                  <a:pt x="3691881" y="17890"/>
                  <a:pt x="4896865" y="751419"/>
                  <a:pt x="4896865" y="1865391"/>
                </a:cubicBezTo>
                <a:cubicBezTo>
                  <a:pt x="4896865" y="2979363"/>
                  <a:pt x="2498081" y="4009909"/>
                  <a:pt x="1686040" y="3992228"/>
                </a:cubicBezTo>
                <a:cubicBezTo>
                  <a:pt x="873999" y="3974547"/>
                  <a:pt x="-174352" y="2424639"/>
                  <a:pt x="24615" y="175930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5150485" y="111125"/>
            <a:ext cx="5798820" cy="829945"/>
          </a:xfrm>
          <a:prstGeom prst="rect">
            <a:avLst/>
          </a:prstGeom>
          <a:solidFill>
            <a:schemeClr val="accent6">
              <a:lumMod val="40000"/>
              <a:lumOff val="60000"/>
            </a:schemeClr>
          </a:solidFill>
        </p:spPr>
        <p:txBody>
          <a:bodyPr wrap="square" rtlCol="0">
            <a:spAutoFit/>
          </a:bodyPr>
          <a:p>
            <a:r>
              <a:rPr lang="en-US" sz="4800">
                <a:solidFill>
                  <a:schemeClr val="bg1">
                    <a:lumMod val="50000"/>
                  </a:schemeClr>
                </a:solidFill>
                <a:latin typeface="Times New Roman" panose="02020603050405020304" charset="0"/>
                <a:cs typeface="Times New Roman" panose="02020603050405020304" charset="0"/>
              </a:rPr>
              <a:t>Image Preprocessing</a:t>
            </a:r>
            <a:endParaRPr lang="en-US" sz="4800">
              <a:solidFill>
                <a:schemeClr val="bg1">
                  <a:lumMod val="50000"/>
                </a:schemeClr>
              </a:solidFill>
              <a:latin typeface="Times New Roman" panose="02020603050405020304" charset="0"/>
              <a:cs typeface="Times New Roman" panose="02020603050405020304" charset="0"/>
            </a:endParaRPr>
          </a:p>
        </p:txBody>
      </p:sp>
      <p:pic>
        <p:nvPicPr>
          <p:cNvPr id="7" name="Content Placeholder 6" descr="lungs2"/>
          <p:cNvPicPr>
            <a:picLocks noChangeAspect="1"/>
          </p:cNvPicPr>
          <p:nvPr>
            <p:ph idx="1"/>
          </p:nvPr>
        </p:nvPicPr>
        <p:blipFill>
          <a:blip r:embed="rId1"/>
          <a:stretch>
            <a:fillRect/>
          </a:stretch>
        </p:blipFill>
        <p:spPr>
          <a:xfrm>
            <a:off x="548640" y="1311910"/>
            <a:ext cx="3945890" cy="3945890"/>
          </a:xfrm>
          <a:prstGeom prst="rect">
            <a:avLst/>
          </a:prstGeom>
        </p:spPr>
      </p:pic>
      <p:sp>
        <p:nvSpPr>
          <p:cNvPr id="10" name="Flowchart: Alternate Process 9"/>
          <p:cNvSpPr/>
          <p:nvPr/>
        </p:nvSpPr>
        <p:spPr>
          <a:xfrm>
            <a:off x="5162550" y="2096770"/>
            <a:ext cx="5786755" cy="611505"/>
          </a:xfrm>
          <a:prstGeom prst="flowChartAlternateProcess">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Image Resize: 128*12</a:t>
            </a:r>
            <a:r>
              <a:rPr lang="en-US">
                <a:solidFill>
                  <a:schemeClr val="bg1">
                    <a:lumMod val="85000"/>
                  </a:schemeClr>
                </a:solidFill>
              </a:rPr>
              <a:t>8</a:t>
            </a:r>
            <a:endParaRPr lang="en-US">
              <a:solidFill>
                <a:schemeClr val="bg1">
                  <a:lumMod val="85000"/>
                </a:schemeClr>
              </a:solidFill>
            </a:endParaRPr>
          </a:p>
        </p:txBody>
      </p:sp>
      <p:sp>
        <p:nvSpPr>
          <p:cNvPr id="11" name="Flowchart: Alternate Process 10"/>
          <p:cNvSpPr/>
          <p:nvPr/>
        </p:nvSpPr>
        <p:spPr>
          <a:xfrm>
            <a:off x="5150485" y="1256030"/>
            <a:ext cx="5786755" cy="611505"/>
          </a:xfrm>
          <a:prstGeom prst="flowChartAlternateProcess">
            <a:avLst/>
          </a:prstGeom>
          <a:solidFill>
            <a:schemeClr val="bg1">
              <a:lumMod val="85000"/>
            </a:schemeClr>
          </a:solidFill>
          <a:ln>
            <a:solidFill>
              <a:schemeClr val="accent6">
                <a:lumMod val="40000"/>
                <a:lumOff val="6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Cancer Image</a:t>
            </a:r>
            <a:endParaRPr lang="en-US">
              <a:solidFill>
                <a:schemeClr val="tx1"/>
              </a:solidFill>
            </a:endParaRPr>
          </a:p>
        </p:txBody>
      </p:sp>
      <p:sp>
        <p:nvSpPr>
          <p:cNvPr id="12" name="Flowchart: Alternate Process 11"/>
          <p:cNvSpPr/>
          <p:nvPr/>
        </p:nvSpPr>
        <p:spPr>
          <a:xfrm>
            <a:off x="5162550" y="2967355"/>
            <a:ext cx="5786755" cy="611505"/>
          </a:xfrm>
          <a:prstGeom prst="flowChartAlternateProcess">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Image conversion: BGR to RGB</a:t>
            </a:r>
            <a:endParaRPr lang="en-US">
              <a:solidFill>
                <a:schemeClr val="tx1"/>
              </a:solidFill>
            </a:endParaRPr>
          </a:p>
        </p:txBody>
      </p:sp>
      <p:sp>
        <p:nvSpPr>
          <p:cNvPr id="13" name="Flowchart: Alternate Process 12"/>
          <p:cNvSpPr/>
          <p:nvPr/>
        </p:nvSpPr>
        <p:spPr>
          <a:xfrm>
            <a:off x="5162550" y="3837940"/>
            <a:ext cx="5786755" cy="611505"/>
          </a:xfrm>
          <a:prstGeom prst="flowChartAlternateProcess">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sym typeface="+mn-ea"/>
              </a:rPr>
              <a:t>Image conversion: Image to NumPY array</a:t>
            </a:r>
            <a:endParaRPr lang="en-US">
              <a:solidFill>
                <a:schemeClr val="tx1"/>
              </a:solidFill>
              <a:sym typeface="+mn-ea"/>
            </a:endParaRPr>
          </a:p>
        </p:txBody>
      </p:sp>
      <p:sp>
        <p:nvSpPr>
          <p:cNvPr id="14" name="Flowchart: Alternate Process 13"/>
          <p:cNvSpPr/>
          <p:nvPr/>
        </p:nvSpPr>
        <p:spPr>
          <a:xfrm>
            <a:off x="5150485" y="4747260"/>
            <a:ext cx="5786755" cy="611505"/>
          </a:xfrm>
          <a:prstGeom prst="flowChartAlternateProcess">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Image Scaling: Image 255</a:t>
            </a:r>
            <a:endParaRPr lang="en-US">
              <a:solidFill>
                <a:schemeClr val="tx1"/>
              </a:solidFill>
            </a:endParaRPr>
          </a:p>
        </p:txBody>
      </p:sp>
      <p:sp>
        <p:nvSpPr>
          <p:cNvPr id="15" name="Flowchart: Alternate Process 14"/>
          <p:cNvSpPr/>
          <p:nvPr/>
        </p:nvSpPr>
        <p:spPr>
          <a:xfrm>
            <a:off x="5150485" y="5626735"/>
            <a:ext cx="5786755" cy="611505"/>
          </a:xfrm>
          <a:prstGeom prst="flowChartAlternateProcess">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Image Labeling</a:t>
            </a:r>
            <a:endParaRPr lang="en-US">
              <a:solidFill>
                <a:schemeClr val="tx1"/>
              </a:solidFill>
            </a:endParaRPr>
          </a:p>
        </p:txBody>
      </p:sp>
      <p:sp>
        <p:nvSpPr>
          <p:cNvPr id="17" name="Down Arrow 16"/>
          <p:cNvSpPr/>
          <p:nvPr/>
        </p:nvSpPr>
        <p:spPr>
          <a:xfrm>
            <a:off x="7832090" y="5380990"/>
            <a:ext cx="220345" cy="224155"/>
          </a:xfrm>
          <a:prstGeom prst="downArrow">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Down Arrow 17"/>
          <p:cNvSpPr/>
          <p:nvPr/>
        </p:nvSpPr>
        <p:spPr>
          <a:xfrm>
            <a:off x="7832090" y="4490720"/>
            <a:ext cx="220345" cy="224155"/>
          </a:xfrm>
          <a:prstGeom prst="downArrow">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Down Arrow 18"/>
          <p:cNvSpPr/>
          <p:nvPr/>
        </p:nvSpPr>
        <p:spPr>
          <a:xfrm>
            <a:off x="7832090" y="3615690"/>
            <a:ext cx="220345" cy="224155"/>
          </a:xfrm>
          <a:prstGeom prst="downArrow">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Down Arrow 19"/>
          <p:cNvSpPr/>
          <p:nvPr/>
        </p:nvSpPr>
        <p:spPr>
          <a:xfrm>
            <a:off x="7832090" y="2740660"/>
            <a:ext cx="220345" cy="224155"/>
          </a:xfrm>
          <a:prstGeom prst="downArrow">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Down Arrow 20"/>
          <p:cNvSpPr/>
          <p:nvPr/>
        </p:nvSpPr>
        <p:spPr>
          <a:xfrm>
            <a:off x="7832090" y="1872615"/>
            <a:ext cx="220345" cy="224155"/>
          </a:xfrm>
          <a:prstGeom prst="downArrow">
            <a:avLst/>
          </a:prstGeom>
          <a:solidFill>
            <a:schemeClr val="bg1">
              <a:lumMod val="85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11"/>
          <p:cNvSpPr/>
          <p:nvPr/>
        </p:nvSpPr>
        <p:spPr>
          <a:xfrm rot="5400000" flipV="1">
            <a:off x="4896733" y="-1566232"/>
            <a:ext cx="2379880" cy="16449341"/>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2278"/>
          <p:cNvGrpSpPr/>
          <p:nvPr/>
        </p:nvGrpSpPr>
        <p:grpSpPr>
          <a:xfrm>
            <a:off x="1737865" y="2006344"/>
            <a:ext cx="8716269" cy="2379875"/>
            <a:chOff x="0" y="0"/>
            <a:chExt cx="9354212" cy="2554056"/>
          </a:xfrm>
        </p:grpSpPr>
        <p:grpSp>
          <p:nvGrpSpPr>
            <p:cNvPr id="12" name="Group 32248"/>
            <p:cNvGrpSpPr/>
            <p:nvPr/>
          </p:nvGrpSpPr>
          <p:grpSpPr>
            <a:xfrm>
              <a:off x="0" y="-1"/>
              <a:ext cx="2554104" cy="2553869"/>
              <a:chOff x="0" y="0"/>
              <a:chExt cx="2554103" cy="2553867"/>
            </a:xfrm>
          </p:grpSpPr>
          <p:sp>
            <p:nvSpPr>
              <p:cNvPr id="42" name="Shape 32244"/>
              <p:cNvSpPr/>
              <p:nvPr/>
            </p:nvSpPr>
            <p:spPr>
              <a:xfrm>
                <a:off x="-1" y="-1"/>
                <a:ext cx="2554105" cy="2553869"/>
              </a:xfrm>
              <a:custGeom>
                <a:avLst/>
                <a:gdLst/>
                <a:ahLst/>
                <a:cxnLst>
                  <a:cxn ang="0">
                    <a:pos x="wd2" y="hd2"/>
                  </a:cxn>
                  <a:cxn ang="5400000">
                    <a:pos x="wd2" y="hd2"/>
                  </a:cxn>
                  <a:cxn ang="10800000">
                    <a:pos x="wd2" y="hd2"/>
                  </a:cxn>
                  <a:cxn ang="16200000">
                    <a:pos x="wd2" y="hd2"/>
                  </a:cxn>
                </a:cxnLst>
                <a:rect l="0" t="0" r="r" b="b"/>
                <a:pathLst>
                  <a:path w="21444" h="21512" extrusionOk="0">
                    <a:moveTo>
                      <a:pt x="12749" y="1497"/>
                    </a:moveTo>
                    <a:cubicBezTo>
                      <a:pt x="13642" y="534"/>
                      <a:pt x="14940" y="-11"/>
                      <a:pt x="16351" y="0"/>
                    </a:cubicBezTo>
                    <a:cubicBezTo>
                      <a:pt x="19190" y="23"/>
                      <a:pt x="21511" y="2294"/>
                      <a:pt x="21443" y="5108"/>
                    </a:cubicBezTo>
                    <a:cubicBezTo>
                      <a:pt x="21376" y="7854"/>
                      <a:pt x="19065" y="9991"/>
                      <a:pt x="16272" y="10141"/>
                    </a:cubicBezTo>
                    <a:cubicBezTo>
                      <a:pt x="16004" y="10156"/>
                      <a:pt x="15740" y="10130"/>
                      <a:pt x="15475" y="10144"/>
                    </a:cubicBezTo>
                    <a:cubicBezTo>
                      <a:pt x="14107" y="10214"/>
                      <a:pt x="12910" y="11031"/>
                      <a:pt x="11988" y="12027"/>
                    </a:cubicBezTo>
                    <a:cubicBezTo>
                      <a:pt x="11051" y="13038"/>
                      <a:pt x="10337" y="14269"/>
                      <a:pt x="10104" y="15636"/>
                    </a:cubicBezTo>
                    <a:cubicBezTo>
                      <a:pt x="10068" y="15852"/>
                      <a:pt x="10049" y="16069"/>
                      <a:pt x="10032" y="16287"/>
                    </a:cubicBezTo>
                    <a:cubicBezTo>
                      <a:pt x="10065" y="19098"/>
                      <a:pt x="7877" y="21434"/>
                      <a:pt x="5094" y="21510"/>
                    </a:cubicBezTo>
                    <a:cubicBezTo>
                      <a:pt x="2244" y="21589"/>
                      <a:pt x="-89" y="19258"/>
                      <a:pt x="3" y="16402"/>
                    </a:cubicBezTo>
                    <a:cubicBezTo>
                      <a:pt x="91" y="13654"/>
                      <a:pt x="2387" y="11511"/>
                      <a:pt x="5171" y="11372"/>
                    </a:cubicBezTo>
                    <a:cubicBezTo>
                      <a:pt x="5446" y="11358"/>
                      <a:pt x="5717" y="11383"/>
                      <a:pt x="5989" y="11368"/>
                    </a:cubicBezTo>
                    <a:cubicBezTo>
                      <a:pt x="7349" y="11292"/>
                      <a:pt x="8527" y="10463"/>
                      <a:pt x="9472" y="9503"/>
                    </a:cubicBezTo>
                    <a:cubicBezTo>
                      <a:pt x="10410" y="8551"/>
                      <a:pt x="11218" y="7374"/>
                      <a:pt x="11319" y="6020"/>
                    </a:cubicBezTo>
                    <a:cubicBezTo>
                      <a:pt x="11339" y="5744"/>
                      <a:pt x="11319" y="5468"/>
                      <a:pt x="11335" y="5188"/>
                    </a:cubicBezTo>
                    <a:cubicBezTo>
                      <a:pt x="11412" y="3793"/>
                      <a:pt x="11851" y="2466"/>
                      <a:pt x="12749" y="1497"/>
                    </a:cubicBezTo>
                    <a:close/>
                  </a:path>
                </a:pathLst>
              </a:custGeom>
              <a:solidFill>
                <a:srgbClr val="DEEDD4"/>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43" name="Group 32247"/>
              <p:cNvGrpSpPr/>
              <p:nvPr/>
            </p:nvGrpSpPr>
            <p:grpSpPr>
              <a:xfrm>
                <a:off x="136823" y="1518638"/>
                <a:ext cx="913490" cy="913489"/>
                <a:chOff x="0" y="0"/>
                <a:chExt cx="913488" cy="913488"/>
              </a:xfrm>
            </p:grpSpPr>
            <p:sp>
              <p:nvSpPr>
                <p:cNvPr id="44" name="Shape 32245"/>
                <p:cNvSpPr/>
                <p:nvPr/>
              </p:nvSpPr>
              <p:spPr>
                <a:xfrm>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45" name="Shape 32246"/>
                <p:cNvSpPr/>
                <p:nvPr/>
              </p:nvSpPr>
              <p:spPr>
                <a:xfrm>
                  <a:off x="241710" y="302652"/>
                  <a:ext cx="430069" cy="319293"/>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DEEDD4"/>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3" name="Group 32253"/>
            <p:cNvGrpSpPr/>
            <p:nvPr/>
          </p:nvGrpSpPr>
          <p:grpSpPr>
            <a:xfrm>
              <a:off x="1353793" y="-1"/>
              <a:ext cx="2554105" cy="2553869"/>
              <a:chOff x="0" y="0"/>
              <a:chExt cx="2554103" cy="2553867"/>
            </a:xfrm>
          </p:grpSpPr>
          <p:sp>
            <p:nvSpPr>
              <p:cNvPr id="38" name="Shape 32249"/>
              <p:cNvSpPr/>
              <p:nvPr/>
            </p:nvSpPr>
            <p:spPr>
              <a:xfrm flipH="1">
                <a:off x="-1" y="-1"/>
                <a:ext cx="2554105" cy="2553869"/>
              </a:xfrm>
              <a:custGeom>
                <a:avLst/>
                <a:gdLst/>
                <a:ahLst/>
                <a:cxnLst>
                  <a:cxn ang="0">
                    <a:pos x="wd2" y="hd2"/>
                  </a:cxn>
                  <a:cxn ang="5400000">
                    <a:pos x="wd2" y="hd2"/>
                  </a:cxn>
                  <a:cxn ang="10800000">
                    <a:pos x="wd2" y="hd2"/>
                  </a:cxn>
                  <a:cxn ang="16200000">
                    <a:pos x="wd2" y="hd2"/>
                  </a:cxn>
                </a:cxnLst>
                <a:rect l="0" t="0" r="r" b="b"/>
                <a:pathLst>
                  <a:path w="21444" h="21512" extrusionOk="0">
                    <a:moveTo>
                      <a:pt x="12749" y="1497"/>
                    </a:moveTo>
                    <a:cubicBezTo>
                      <a:pt x="13642" y="534"/>
                      <a:pt x="14940" y="-11"/>
                      <a:pt x="16351" y="0"/>
                    </a:cubicBezTo>
                    <a:cubicBezTo>
                      <a:pt x="19190" y="23"/>
                      <a:pt x="21511" y="2294"/>
                      <a:pt x="21443" y="5108"/>
                    </a:cubicBezTo>
                    <a:cubicBezTo>
                      <a:pt x="21376" y="7854"/>
                      <a:pt x="19065" y="9991"/>
                      <a:pt x="16272" y="10141"/>
                    </a:cubicBezTo>
                    <a:cubicBezTo>
                      <a:pt x="16004" y="10156"/>
                      <a:pt x="15740" y="10130"/>
                      <a:pt x="15475" y="10144"/>
                    </a:cubicBezTo>
                    <a:cubicBezTo>
                      <a:pt x="14107" y="10214"/>
                      <a:pt x="12910" y="11031"/>
                      <a:pt x="11988" y="12027"/>
                    </a:cubicBezTo>
                    <a:cubicBezTo>
                      <a:pt x="11051" y="13038"/>
                      <a:pt x="10337" y="14269"/>
                      <a:pt x="10104" y="15636"/>
                    </a:cubicBezTo>
                    <a:cubicBezTo>
                      <a:pt x="10068" y="15852"/>
                      <a:pt x="10049" y="16069"/>
                      <a:pt x="10032" y="16287"/>
                    </a:cubicBezTo>
                    <a:cubicBezTo>
                      <a:pt x="10065" y="19098"/>
                      <a:pt x="7877" y="21434"/>
                      <a:pt x="5094" y="21510"/>
                    </a:cubicBezTo>
                    <a:cubicBezTo>
                      <a:pt x="2244" y="21589"/>
                      <a:pt x="-89" y="19258"/>
                      <a:pt x="3" y="16402"/>
                    </a:cubicBezTo>
                    <a:cubicBezTo>
                      <a:pt x="91" y="13654"/>
                      <a:pt x="2387" y="11511"/>
                      <a:pt x="5171" y="11372"/>
                    </a:cubicBezTo>
                    <a:cubicBezTo>
                      <a:pt x="5446" y="11358"/>
                      <a:pt x="5717" y="11383"/>
                      <a:pt x="5989" y="11368"/>
                    </a:cubicBezTo>
                    <a:cubicBezTo>
                      <a:pt x="7349" y="11292"/>
                      <a:pt x="8527" y="10463"/>
                      <a:pt x="9472" y="9503"/>
                    </a:cubicBezTo>
                    <a:cubicBezTo>
                      <a:pt x="10410" y="8551"/>
                      <a:pt x="11218" y="7374"/>
                      <a:pt x="11319" y="6020"/>
                    </a:cubicBezTo>
                    <a:cubicBezTo>
                      <a:pt x="11339" y="5744"/>
                      <a:pt x="11319" y="5468"/>
                      <a:pt x="11335" y="5188"/>
                    </a:cubicBezTo>
                    <a:cubicBezTo>
                      <a:pt x="11412" y="3793"/>
                      <a:pt x="11851" y="2466"/>
                      <a:pt x="12749" y="1497"/>
                    </a:cubicBezTo>
                    <a:close/>
                  </a:path>
                </a:pathLst>
              </a:custGeom>
              <a:solidFill>
                <a:srgbClr val="A9D18E"/>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39" name="Group 32252"/>
              <p:cNvGrpSpPr/>
              <p:nvPr/>
            </p:nvGrpSpPr>
            <p:grpSpPr>
              <a:xfrm>
                <a:off x="139595" y="152054"/>
                <a:ext cx="913490" cy="913489"/>
                <a:chOff x="0" y="0"/>
                <a:chExt cx="913488" cy="913488"/>
              </a:xfrm>
            </p:grpSpPr>
            <p:sp>
              <p:nvSpPr>
                <p:cNvPr id="40" name="Shape 32250"/>
                <p:cNvSpPr/>
                <p:nvPr/>
              </p:nvSpPr>
              <p:spPr>
                <a:xfrm>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41" name="Shape 32251"/>
                <p:cNvSpPr/>
                <p:nvPr/>
              </p:nvSpPr>
              <p:spPr>
                <a:xfrm>
                  <a:off x="264996" y="203553"/>
                  <a:ext cx="383496" cy="506383"/>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A9D18E"/>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4" name="Group 32258"/>
            <p:cNvGrpSpPr/>
            <p:nvPr/>
          </p:nvGrpSpPr>
          <p:grpSpPr>
            <a:xfrm>
              <a:off x="2713393" y="0"/>
              <a:ext cx="2553927" cy="2554057"/>
              <a:chOff x="0" y="0"/>
              <a:chExt cx="2553925" cy="2554056"/>
            </a:xfrm>
          </p:grpSpPr>
          <p:sp>
            <p:nvSpPr>
              <p:cNvPr id="34" name="Shape 32254"/>
              <p:cNvSpPr/>
              <p:nvPr/>
            </p:nvSpPr>
            <p:spPr>
              <a:xfrm flipH="1">
                <a:off x="-1" y="-1"/>
                <a:ext cx="2553927" cy="2554058"/>
              </a:xfrm>
              <a:custGeom>
                <a:avLst/>
                <a:gdLst/>
                <a:ahLst/>
                <a:cxnLst>
                  <a:cxn ang="0">
                    <a:pos x="wd2" y="hd2"/>
                  </a:cxn>
                  <a:cxn ang="5400000">
                    <a:pos x="wd2" y="hd2"/>
                  </a:cxn>
                  <a:cxn ang="10800000">
                    <a:pos x="wd2" y="hd2"/>
                  </a:cxn>
                  <a:cxn ang="16200000">
                    <a:pos x="wd2" y="hd2"/>
                  </a:cxn>
                </a:cxnLst>
                <a:rect l="0" t="0" r="r" b="b"/>
                <a:pathLst>
                  <a:path w="21503" h="21451" extrusionOk="0">
                    <a:moveTo>
                      <a:pt x="20007" y="12753"/>
                    </a:moveTo>
                    <a:cubicBezTo>
                      <a:pt x="20969" y="13646"/>
                      <a:pt x="21514" y="14945"/>
                      <a:pt x="21502" y="16357"/>
                    </a:cubicBezTo>
                    <a:cubicBezTo>
                      <a:pt x="21479" y="19196"/>
                      <a:pt x="19210" y="21517"/>
                      <a:pt x="16397" y="21450"/>
                    </a:cubicBezTo>
                    <a:cubicBezTo>
                      <a:pt x="13651" y="21384"/>
                      <a:pt x="11513" y="19072"/>
                      <a:pt x="11366" y="16277"/>
                    </a:cubicBezTo>
                    <a:cubicBezTo>
                      <a:pt x="11352" y="16010"/>
                      <a:pt x="11378" y="15745"/>
                      <a:pt x="11364" y="15480"/>
                    </a:cubicBezTo>
                    <a:cubicBezTo>
                      <a:pt x="11289" y="14115"/>
                      <a:pt x="10442" y="12944"/>
                      <a:pt x="9481" y="11992"/>
                    </a:cubicBezTo>
                    <a:cubicBezTo>
                      <a:pt x="8487" y="11006"/>
                      <a:pt x="7279" y="10159"/>
                      <a:pt x="5873" y="10107"/>
                    </a:cubicBezTo>
                    <a:cubicBezTo>
                      <a:pt x="5644" y="10099"/>
                      <a:pt x="5415" y="10121"/>
                      <a:pt x="5185" y="10111"/>
                    </a:cubicBezTo>
                    <a:cubicBezTo>
                      <a:pt x="2388" y="9998"/>
                      <a:pt x="87" y="7843"/>
                      <a:pt x="2" y="5095"/>
                    </a:cubicBezTo>
                    <a:cubicBezTo>
                      <a:pt x="-86" y="2246"/>
                      <a:pt x="2251" y="-83"/>
                      <a:pt x="5108" y="2"/>
                    </a:cubicBezTo>
                    <a:cubicBezTo>
                      <a:pt x="7841" y="84"/>
                      <a:pt x="9993" y="2342"/>
                      <a:pt x="10136" y="5105"/>
                    </a:cubicBezTo>
                    <a:cubicBezTo>
                      <a:pt x="10152" y="5403"/>
                      <a:pt x="10123" y="5696"/>
                      <a:pt x="10140" y="5991"/>
                    </a:cubicBezTo>
                    <a:cubicBezTo>
                      <a:pt x="10219" y="7351"/>
                      <a:pt x="11045" y="8529"/>
                      <a:pt x="12004" y="9475"/>
                    </a:cubicBezTo>
                    <a:cubicBezTo>
                      <a:pt x="12956" y="10414"/>
                      <a:pt x="14132" y="11222"/>
                      <a:pt x="15485" y="11322"/>
                    </a:cubicBezTo>
                    <a:cubicBezTo>
                      <a:pt x="15762" y="11343"/>
                      <a:pt x="16038" y="11323"/>
                      <a:pt x="16317" y="11338"/>
                    </a:cubicBezTo>
                    <a:cubicBezTo>
                      <a:pt x="17711" y="11416"/>
                      <a:pt x="19038" y="11855"/>
                      <a:pt x="20007" y="12753"/>
                    </a:cubicBezTo>
                    <a:close/>
                  </a:path>
                </a:pathLst>
              </a:custGeom>
              <a:solidFill>
                <a:srgbClr val="DEEDD4"/>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35" name="Group 32257"/>
              <p:cNvGrpSpPr/>
              <p:nvPr/>
            </p:nvGrpSpPr>
            <p:grpSpPr>
              <a:xfrm>
                <a:off x="142450" y="1518638"/>
                <a:ext cx="913489" cy="913489"/>
                <a:chOff x="0" y="0"/>
                <a:chExt cx="913488" cy="913488"/>
              </a:xfrm>
            </p:grpSpPr>
            <p:sp>
              <p:nvSpPr>
                <p:cNvPr id="36" name="Shape 32255"/>
                <p:cNvSpPr/>
                <p:nvPr/>
              </p:nvSpPr>
              <p:spPr>
                <a:xfrm flipH="1">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37" name="Shape 32256"/>
                <p:cNvSpPr/>
                <p:nvPr/>
              </p:nvSpPr>
              <p:spPr>
                <a:xfrm>
                  <a:off x="243963" y="244349"/>
                  <a:ext cx="425562" cy="424791"/>
                </a:xfrm>
                <a:custGeom>
                  <a:avLst/>
                  <a:gdLst/>
                  <a:ahLst/>
                  <a:cxnLst>
                    <a:cxn ang="0">
                      <a:pos x="wd2" y="hd2"/>
                    </a:cxn>
                    <a:cxn ang="5400000">
                      <a:pos x="wd2" y="hd2"/>
                    </a:cxn>
                    <a:cxn ang="10800000">
                      <a:pos x="wd2" y="hd2"/>
                    </a:cxn>
                    <a:cxn ang="16200000">
                      <a:pos x="wd2" y="hd2"/>
                    </a:cxn>
                  </a:cxnLst>
                  <a:rect l="0" t="0" r="r" b="b"/>
                  <a:pathLst>
                    <a:path w="21521" h="19263" extrusionOk="0">
                      <a:moveTo>
                        <a:pt x="4750" y="1647"/>
                      </a:moveTo>
                      <a:cubicBezTo>
                        <a:pt x="6498" y="610"/>
                        <a:pt x="8611" y="-1"/>
                        <a:pt x="10868" y="0"/>
                      </a:cubicBezTo>
                      <a:cubicBezTo>
                        <a:pt x="14035" y="2"/>
                        <a:pt x="16998" y="1272"/>
                        <a:pt x="18993" y="3460"/>
                      </a:cubicBezTo>
                      <a:cubicBezTo>
                        <a:pt x="20629" y="5190"/>
                        <a:pt x="21525" y="7373"/>
                        <a:pt x="21521" y="9655"/>
                      </a:cubicBezTo>
                      <a:cubicBezTo>
                        <a:pt x="21514" y="13106"/>
                        <a:pt x="19507" y="16257"/>
                        <a:pt x="16231" y="18022"/>
                      </a:cubicBezTo>
                      <a:cubicBezTo>
                        <a:pt x="9037" y="21599"/>
                        <a:pt x="173" y="17027"/>
                        <a:pt x="2" y="9653"/>
                      </a:cubicBezTo>
                      <a:cubicBezTo>
                        <a:pt x="-75" y="6307"/>
                        <a:pt x="1837" y="3377"/>
                        <a:pt x="4750" y="1647"/>
                      </a:cubicBezTo>
                      <a:close/>
                      <a:moveTo>
                        <a:pt x="5848" y="2373"/>
                      </a:moveTo>
                      <a:cubicBezTo>
                        <a:pt x="5369" y="2637"/>
                        <a:pt x="4918" y="2940"/>
                        <a:pt x="4502" y="3280"/>
                      </a:cubicBezTo>
                      <a:cubicBezTo>
                        <a:pt x="4787" y="3447"/>
                        <a:pt x="5080" y="3603"/>
                        <a:pt x="5380" y="3747"/>
                      </a:cubicBezTo>
                      <a:cubicBezTo>
                        <a:pt x="5681" y="3891"/>
                        <a:pt x="5989" y="4023"/>
                        <a:pt x="6302" y="4143"/>
                      </a:cubicBezTo>
                      <a:cubicBezTo>
                        <a:pt x="6449" y="3726"/>
                        <a:pt x="6611" y="3313"/>
                        <a:pt x="6786" y="2906"/>
                      </a:cubicBezTo>
                      <a:cubicBezTo>
                        <a:pt x="6960" y="2501"/>
                        <a:pt x="7148" y="2102"/>
                        <a:pt x="7350" y="1708"/>
                      </a:cubicBezTo>
                      <a:cubicBezTo>
                        <a:pt x="6827" y="1887"/>
                        <a:pt x="6325" y="2110"/>
                        <a:pt x="5848" y="2373"/>
                      </a:cubicBezTo>
                      <a:close/>
                      <a:moveTo>
                        <a:pt x="8944" y="1271"/>
                      </a:moveTo>
                      <a:cubicBezTo>
                        <a:pt x="8630" y="1787"/>
                        <a:pt x="8346" y="2318"/>
                        <a:pt x="8092" y="2860"/>
                      </a:cubicBezTo>
                      <a:cubicBezTo>
                        <a:pt x="7839" y="3402"/>
                        <a:pt x="7617" y="3954"/>
                        <a:pt x="7426" y="4515"/>
                      </a:cubicBezTo>
                      <a:cubicBezTo>
                        <a:pt x="7887" y="4644"/>
                        <a:pt x="8357" y="4746"/>
                        <a:pt x="8832" y="4822"/>
                      </a:cubicBezTo>
                      <a:cubicBezTo>
                        <a:pt x="9305" y="4898"/>
                        <a:pt x="9783" y="4948"/>
                        <a:pt x="10263" y="4971"/>
                      </a:cubicBezTo>
                      <a:lnTo>
                        <a:pt x="10271" y="1118"/>
                      </a:lnTo>
                      <a:cubicBezTo>
                        <a:pt x="10047" y="1129"/>
                        <a:pt x="9824" y="1147"/>
                        <a:pt x="9602" y="1173"/>
                      </a:cubicBezTo>
                      <a:cubicBezTo>
                        <a:pt x="9382" y="1198"/>
                        <a:pt x="9162" y="1231"/>
                        <a:pt x="8944" y="1271"/>
                      </a:cubicBezTo>
                      <a:close/>
                      <a:moveTo>
                        <a:pt x="3547" y="4065"/>
                      </a:moveTo>
                      <a:cubicBezTo>
                        <a:pt x="2861" y="4776"/>
                        <a:pt x="2316" y="5572"/>
                        <a:pt x="1927" y="6424"/>
                      </a:cubicBezTo>
                      <a:cubicBezTo>
                        <a:pt x="1537" y="7280"/>
                        <a:pt x="1305" y="8175"/>
                        <a:pt x="1239" y="9109"/>
                      </a:cubicBezTo>
                      <a:lnTo>
                        <a:pt x="5376" y="9119"/>
                      </a:lnTo>
                      <a:cubicBezTo>
                        <a:pt x="5396" y="8460"/>
                        <a:pt x="5455" y="7804"/>
                        <a:pt x="5552" y="7151"/>
                      </a:cubicBezTo>
                      <a:cubicBezTo>
                        <a:pt x="5649" y="6504"/>
                        <a:pt x="5783" y="5862"/>
                        <a:pt x="5955" y="5228"/>
                      </a:cubicBezTo>
                      <a:cubicBezTo>
                        <a:pt x="5532" y="5074"/>
                        <a:pt x="5119" y="4899"/>
                        <a:pt x="4717" y="4705"/>
                      </a:cubicBezTo>
                      <a:cubicBezTo>
                        <a:pt x="4314" y="4511"/>
                        <a:pt x="3924" y="4297"/>
                        <a:pt x="3547" y="4065"/>
                      </a:cubicBezTo>
                      <a:close/>
                      <a:moveTo>
                        <a:pt x="11474" y="1110"/>
                      </a:moveTo>
                      <a:lnTo>
                        <a:pt x="11466" y="4963"/>
                      </a:lnTo>
                      <a:cubicBezTo>
                        <a:pt x="11913" y="4940"/>
                        <a:pt x="12359" y="4893"/>
                        <a:pt x="12800" y="4822"/>
                      </a:cubicBezTo>
                      <a:cubicBezTo>
                        <a:pt x="13238" y="4751"/>
                        <a:pt x="13671" y="4657"/>
                        <a:pt x="14096" y="4539"/>
                      </a:cubicBezTo>
                      <a:cubicBezTo>
                        <a:pt x="13904" y="3966"/>
                        <a:pt x="13680" y="3402"/>
                        <a:pt x="13424" y="2850"/>
                      </a:cubicBezTo>
                      <a:cubicBezTo>
                        <a:pt x="13167" y="2296"/>
                        <a:pt x="12878" y="1754"/>
                        <a:pt x="12559" y="1227"/>
                      </a:cubicBezTo>
                      <a:cubicBezTo>
                        <a:pt x="12376" y="1200"/>
                        <a:pt x="12193" y="1176"/>
                        <a:pt x="12009" y="1156"/>
                      </a:cubicBezTo>
                      <a:cubicBezTo>
                        <a:pt x="11831" y="1137"/>
                        <a:pt x="11652" y="1122"/>
                        <a:pt x="11474" y="1110"/>
                      </a:cubicBezTo>
                      <a:close/>
                      <a:moveTo>
                        <a:pt x="14125" y="1613"/>
                      </a:moveTo>
                      <a:cubicBezTo>
                        <a:pt x="14346" y="2024"/>
                        <a:pt x="14549" y="2442"/>
                        <a:pt x="14733" y="2867"/>
                      </a:cubicBezTo>
                      <a:cubicBezTo>
                        <a:pt x="14920" y="3297"/>
                        <a:pt x="15087" y="3734"/>
                        <a:pt x="15234" y="4177"/>
                      </a:cubicBezTo>
                      <a:cubicBezTo>
                        <a:pt x="15574" y="4044"/>
                        <a:pt x="15907" y="3898"/>
                        <a:pt x="16233" y="3740"/>
                      </a:cubicBezTo>
                      <a:cubicBezTo>
                        <a:pt x="16554" y="3584"/>
                        <a:pt x="16867" y="3417"/>
                        <a:pt x="17172" y="3238"/>
                      </a:cubicBezTo>
                      <a:cubicBezTo>
                        <a:pt x="16728" y="2879"/>
                        <a:pt x="16245" y="2560"/>
                        <a:pt x="15730" y="2286"/>
                      </a:cubicBezTo>
                      <a:cubicBezTo>
                        <a:pt x="15221" y="2015"/>
                        <a:pt x="14683" y="1790"/>
                        <a:pt x="14125" y="1613"/>
                      </a:cubicBezTo>
                      <a:close/>
                      <a:moveTo>
                        <a:pt x="7106" y="5587"/>
                      </a:moveTo>
                      <a:cubicBezTo>
                        <a:pt x="6959" y="6165"/>
                        <a:pt x="6842" y="6750"/>
                        <a:pt x="6754" y="7338"/>
                      </a:cubicBezTo>
                      <a:cubicBezTo>
                        <a:pt x="6666" y="7926"/>
                        <a:pt x="6608" y="8517"/>
                        <a:pt x="6579" y="9110"/>
                      </a:cubicBezTo>
                      <a:lnTo>
                        <a:pt x="10260" y="9113"/>
                      </a:lnTo>
                      <a:lnTo>
                        <a:pt x="10258" y="6057"/>
                      </a:lnTo>
                      <a:cubicBezTo>
                        <a:pt x="9725" y="6038"/>
                        <a:pt x="9194" y="5989"/>
                        <a:pt x="8667" y="5911"/>
                      </a:cubicBezTo>
                      <a:cubicBezTo>
                        <a:pt x="8140" y="5832"/>
                        <a:pt x="7618" y="5724"/>
                        <a:pt x="7106" y="5587"/>
                      </a:cubicBezTo>
                      <a:close/>
                      <a:moveTo>
                        <a:pt x="1235" y="10195"/>
                      </a:moveTo>
                      <a:cubicBezTo>
                        <a:pt x="1302" y="11122"/>
                        <a:pt x="1539" y="12041"/>
                        <a:pt x="1927" y="12894"/>
                      </a:cubicBezTo>
                      <a:cubicBezTo>
                        <a:pt x="2314" y="13746"/>
                        <a:pt x="2854" y="14549"/>
                        <a:pt x="3541" y="15260"/>
                      </a:cubicBezTo>
                      <a:cubicBezTo>
                        <a:pt x="3814" y="15088"/>
                        <a:pt x="4095" y="14926"/>
                        <a:pt x="4383" y="14776"/>
                      </a:cubicBezTo>
                      <a:cubicBezTo>
                        <a:pt x="4889" y="14511"/>
                        <a:pt x="5416" y="14282"/>
                        <a:pt x="5960" y="14088"/>
                      </a:cubicBezTo>
                      <a:cubicBezTo>
                        <a:pt x="5784" y="13455"/>
                        <a:pt x="5648" y="12813"/>
                        <a:pt x="5552" y="12165"/>
                      </a:cubicBezTo>
                      <a:cubicBezTo>
                        <a:pt x="5455" y="11513"/>
                        <a:pt x="5399" y="10856"/>
                        <a:pt x="5385" y="10197"/>
                      </a:cubicBezTo>
                      <a:lnTo>
                        <a:pt x="1235" y="10195"/>
                      </a:lnTo>
                      <a:close/>
                      <a:moveTo>
                        <a:pt x="11461" y="6049"/>
                      </a:moveTo>
                      <a:lnTo>
                        <a:pt x="11471" y="9117"/>
                      </a:lnTo>
                      <a:lnTo>
                        <a:pt x="14948" y="9112"/>
                      </a:lnTo>
                      <a:cubicBezTo>
                        <a:pt x="14929" y="8523"/>
                        <a:pt x="14875" y="7935"/>
                        <a:pt x="14788" y="7351"/>
                      </a:cubicBezTo>
                      <a:cubicBezTo>
                        <a:pt x="14701" y="6766"/>
                        <a:pt x="14581" y="6186"/>
                        <a:pt x="14427" y="5613"/>
                      </a:cubicBezTo>
                      <a:cubicBezTo>
                        <a:pt x="13943" y="5735"/>
                        <a:pt x="13452" y="5833"/>
                        <a:pt x="12956" y="5906"/>
                      </a:cubicBezTo>
                      <a:cubicBezTo>
                        <a:pt x="12461" y="5978"/>
                        <a:pt x="11962" y="6026"/>
                        <a:pt x="11461" y="6049"/>
                      </a:cubicBezTo>
                      <a:close/>
                      <a:moveTo>
                        <a:pt x="15572" y="5263"/>
                      </a:moveTo>
                      <a:cubicBezTo>
                        <a:pt x="15742" y="5893"/>
                        <a:pt x="15875" y="6531"/>
                        <a:pt x="15973" y="7174"/>
                      </a:cubicBezTo>
                      <a:cubicBezTo>
                        <a:pt x="16071" y="7818"/>
                        <a:pt x="16134" y="8466"/>
                        <a:pt x="16159" y="9115"/>
                      </a:cubicBezTo>
                      <a:lnTo>
                        <a:pt x="20288" y="9113"/>
                      </a:lnTo>
                      <a:cubicBezTo>
                        <a:pt x="20222" y="8187"/>
                        <a:pt x="19998" y="7291"/>
                        <a:pt x="19612" y="6438"/>
                      </a:cubicBezTo>
                      <a:cubicBezTo>
                        <a:pt x="19229" y="5593"/>
                        <a:pt x="18689" y="4803"/>
                        <a:pt x="18014" y="4096"/>
                      </a:cubicBezTo>
                      <a:cubicBezTo>
                        <a:pt x="17761" y="4249"/>
                        <a:pt x="17515" y="4404"/>
                        <a:pt x="17252" y="4539"/>
                      </a:cubicBezTo>
                      <a:cubicBezTo>
                        <a:pt x="16981" y="4678"/>
                        <a:pt x="16700" y="4803"/>
                        <a:pt x="16417" y="4922"/>
                      </a:cubicBezTo>
                      <a:cubicBezTo>
                        <a:pt x="16138" y="5041"/>
                        <a:pt x="15856" y="5154"/>
                        <a:pt x="15572" y="5263"/>
                      </a:cubicBezTo>
                      <a:close/>
                      <a:moveTo>
                        <a:pt x="6575" y="10196"/>
                      </a:moveTo>
                      <a:cubicBezTo>
                        <a:pt x="6603" y="10793"/>
                        <a:pt x="6661" y="11389"/>
                        <a:pt x="6750" y="11981"/>
                      </a:cubicBezTo>
                      <a:cubicBezTo>
                        <a:pt x="6839" y="12572"/>
                        <a:pt x="6957" y="13158"/>
                        <a:pt x="7106" y="13738"/>
                      </a:cubicBezTo>
                      <a:cubicBezTo>
                        <a:pt x="7614" y="13596"/>
                        <a:pt x="8133" y="13484"/>
                        <a:pt x="8658" y="13404"/>
                      </a:cubicBezTo>
                      <a:cubicBezTo>
                        <a:pt x="9187" y="13322"/>
                        <a:pt x="9721" y="13272"/>
                        <a:pt x="10257" y="13255"/>
                      </a:cubicBezTo>
                      <a:lnTo>
                        <a:pt x="10256" y="10199"/>
                      </a:lnTo>
                      <a:lnTo>
                        <a:pt x="6575" y="10196"/>
                      </a:lnTo>
                      <a:close/>
                      <a:moveTo>
                        <a:pt x="11466" y="10203"/>
                      </a:moveTo>
                      <a:lnTo>
                        <a:pt x="11468" y="13259"/>
                      </a:lnTo>
                      <a:cubicBezTo>
                        <a:pt x="11971" y="13280"/>
                        <a:pt x="12472" y="13329"/>
                        <a:pt x="12968" y="13404"/>
                      </a:cubicBezTo>
                      <a:cubicBezTo>
                        <a:pt x="13459" y="13478"/>
                        <a:pt x="13945" y="13577"/>
                        <a:pt x="14423" y="13702"/>
                      </a:cubicBezTo>
                      <a:cubicBezTo>
                        <a:pt x="14575" y="13128"/>
                        <a:pt x="14695" y="12548"/>
                        <a:pt x="14782" y="11963"/>
                      </a:cubicBezTo>
                      <a:cubicBezTo>
                        <a:pt x="14870" y="11377"/>
                        <a:pt x="14923" y="10788"/>
                        <a:pt x="14944" y="10197"/>
                      </a:cubicBezTo>
                      <a:lnTo>
                        <a:pt x="11466" y="10203"/>
                      </a:lnTo>
                      <a:close/>
                      <a:moveTo>
                        <a:pt x="5381" y="15569"/>
                      </a:moveTo>
                      <a:cubicBezTo>
                        <a:pt x="5082" y="15713"/>
                        <a:pt x="4792" y="15869"/>
                        <a:pt x="4509" y="16036"/>
                      </a:cubicBezTo>
                      <a:cubicBezTo>
                        <a:pt x="4926" y="16380"/>
                        <a:pt x="5377" y="16688"/>
                        <a:pt x="5858" y="16955"/>
                      </a:cubicBezTo>
                      <a:cubicBezTo>
                        <a:pt x="6332" y="17219"/>
                        <a:pt x="6832" y="17442"/>
                        <a:pt x="7352" y="17622"/>
                      </a:cubicBezTo>
                      <a:cubicBezTo>
                        <a:pt x="7142" y="17227"/>
                        <a:pt x="6950" y="16825"/>
                        <a:pt x="6774" y="16417"/>
                      </a:cubicBezTo>
                      <a:cubicBezTo>
                        <a:pt x="6598" y="16008"/>
                        <a:pt x="6440" y="15594"/>
                        <a:pt x="6299" y="15175"/>
                      </a:cubicBezTo>
                      <a:cubicBezTo>
                        <a:pt x="5986" y="15293"/>
                        <a:pt x="5680" y="15425"/>
                        <a:pt x="5381" y="15569"/>
                      </a:cubicBezTo>
                      <a:close/>
                      <a:moveTo>
                        <a:pt x="16155" y="10201"/>
                      </a:moveTo>
                      <a:cubicBezTo>
                        <a:pt x="16133" y="10849"/>
                        <a:pt x="16073" y="11495"/>
                        <a:pt x="15977" y="12137"/>
                      </a:cubicBezTo>
                      <a:cubicBezTo>
                        <a:pt x="15879" y="12784"/>
                        <a:pt x="15745" y="13426"/>
                        <a:pt x="15574" y="14060"/>
                      </a:cubicBezTo>
                      <a:cubicBezTo>
                        <a:pt x="16001" y="14211"/>
                        <a:pt x="16419" y="14384"/>
                        <a:pt x="16826" y="14577"/>
                      </a:cubicBezTo>
                      <a:cubicBezTo>
                        <a:pt x="17236" y="14771"/>
                        <a:pt x="17633" y="14987"/>
                        <a:pt x="18016" y="15222"/>
                      </a:cubicBezTo>
                      <a:cubicBezTo>
                        <a:pt x="18694" y="14513"/>
                        <a:pt x="19224" y="13731"/>
                        <a:pt x="19609" y="12877"/>
                      </a:cubicBezTo>
                      <a:cubicBezTo>
                        <a:pt x="19994" y="12023"/>
                        <a:pt x="20222" y="11118"/>
                        <a:pt x="20283" y="10199"/>
                      </a:cubicBezTo>
                      <a:lnTo>
                        <a:pt x="16155" y="10201"/>
                      </a:lnTo>
                      <a:close/>
                      <a:moveTo>
                        <a:pt x="7429" y="14800"/>
                      </a:moveTo>
                      <a:cubicBezTo>
                        <a:pt x="7620" y="15363"/>
                        <a:pt x="7844" y="15916"/>
                        <a:pt x="8099" y="16458"/>
                      </a:cubicBezTo>
                      <a:cubicBezTo>
                        <a:pt x="8356" y="17002"/>
                        <a:pt x="8644" y="17533"/>
                        <a:pt x="8962" y="18050"/>
                      </a:cubicBezTo>
                      <a:cubicBezTo>
                        <a:pt x="9173" y="18086"/>
                        <a:pt x="9385" y="18116"/>
                        <a:pt x="9598" y="18141"/>
                      </a:cubicBezTo>
                      <a:cubicBezTo>
                        <a:pt x="9820" y="18167"/>
                        <a:pt x="10043" y="18186"/>
                        <a:pt x="10266" y="18199"/>
                      </a:cubicBezTo>
                      <a:lnTo>
                        <a:pt x="10261" y="14353"/>
                      </a:lnTo>
                      <a:cubicBezTo>
                        <a:pt x="9783" y="14371"/>
                        <a:pt x="9307" y="14418"/>
                        <a:pt x="8836" y="14492"/>
                      </a:cubicBezTo>
                      <a:cubicBezTo>
                        <a:pt x="8360" y="14567"/>
                        <a:pt x="7890" y="14670"/>
                        <a:pt x="7429" y="14800"/>
                      </a:cubicBezTo>
                      <a:close/>
                      <a:moveTo>
                        <a:pt x="11472" y="14357"/>
                      </a:moveTo>
                      <a:lnTo>
                        <a:pt x="11464" y="18210"/>
                      </a:lnTo>
                      <a:cubicBezTo>
                        <a:pt x="11645" y="18195"/>
                        <a:pt x="11825" y="18177"/>
                        <a:pt x="12006" y="18156"/>
                      </a:cubicBezTo>
                      <a:cubicBezTo>
                        <a:pt x="12189" y="18134"/>
                        <a:pt x="12372" y="18110"/>
                        <a:pt x="12554" y="18082"/>
                      </a:cubicBezTo>
                      <a:cubicBezTo>
                        <a:pt x="12876" y="17558"/>
                        <a:pt x="13167" y="17018"/>
                        <a:pt x="13425" y="16466"/>
                      </a:cubicBezTo>
                      <a:cubicBezTo>
                        <a:pt x="13684" y="15913"/>
                        <a:pt x="13910" y="15348"/>
                        <a:pt x="14103" y="14773"/>
                      </a:cubicBezTo>
                      <a:cubicBezTo>
                        <a:pt x="13676" y="14656"/>
                        <a:pt x="13242" y="14562"/>
                        <a:pt x="12803" y="14492"/>
                      </a:cubicBezTo>
                      <a:cubicBezTo>
                        <a:pt x="12363" y="14422"/>
                        <a:pt x="11918" y="14377"/>
                        <a:pt x="11472" y="14357"/>
                      </a:cubicBezTo>
                      <a:close/>
                      <a:moveTo>
                        <a:pt x="15240" y="15139"/>
                      </a:moveTo>
                      <a:cubicBezTo>
                        <a:pt x="15090" y="15576"/>
                        <a:pt x="14923" y="16007"/>
                        <a:pt x="14739" y="16433"/>
                      </a:cubicBezTo>
                      <a:cubicBezTo>
                        <a:pt x="14553" y="16863"/>
                        <a:pt x="14350" y="17286"/>
                        <a:pt x="14131" y="17702"/>
                      </a:cubicBezTo>
                      <a:cubicBezTo>
                        <a:pt x="14647" y="17532"/>
                        <a:pt x="15145" y="17322"/>
                        <a:pt x="15621" y="17076"/>
                      </a:cubicBezTo>
                      <a:cubicBezTo>
                        <a:pt x="16176" y="16790"/>
                        <a:pt x="16697" y="16455"/>
                        <a:pt x="17178" y="16076"/>
                      </a:cubicBezTo>
                      <a:cubicBezTo>
                        <a:pt x="16873" y="15891"/>
                        <a:pt x="16558" y="15719"/>
                        <a:pt x="16234" y="15562"/>
                      </a:cubicBezTo>
                      <a:cubicBezTo>
                        <a:pt x="15911" y="15406"/>
                        <a:pt x="15579" y="15265"/>
                        <a:pt x="15240" y="15139"/>
                      </a:cubicBezTo>
                      <a:close/>
                    </a:path>
                  </a:pathLst>
                </a:custGeom>
                <a:solidFill>
                  <a:srgbClr val="DEEDD4"/>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5" name="Group 32263"/>
            <p:cNvGrpSpPr/>
            <p:nvPr/>
          </p:nvGrpSpPr>
          <p:grpSpPr>
            <a:xfrm>
              <a:off x="4071073" y="-1"/>
              <a:ext cx="2554104" cy="2553869"/>
              <a:chOff x="0" y="0"/>
              <a:chExt cx="2554103" cy="2553867"/>
            </a:xfrm>
          </p:grpSpPr>
          <p:sp>
            <p:nvSpPr>
              <p:cNvPr id="30" name="Shape 32259"/>
              <p:cNvSpPr/>
              <p:nvPr/>
            </p:nvSpPr>
            <p:spPr>
              <a:xfrm flipH="1">
                <a:off x="-1" y="-1"/>
                <a:ext cx="2554105" cy="2553869"/>
              </a:xfrm>
              <a:custGeom>
                <a:avLst/>
                <a:gdLst/>
                <a:ahLst/>
                <a:cxnLst>
                  <a:cxn ang="0">
                    <a:pos x="wd2" y="hd2"/>
                  </a:cxn>
                  <a:cxn ang="5400000">
                    <a:pos x="wd2" y="hd2"/>
                  </a:cxn>
                  <a:cxn ang="10800000">
                    <a:pos x="wd2" y="hd2"/>
                  </a:cxn>
                  <a:cxn ang="16200000">
                    <a:pos x="wd2" y="hd2"/>
                  </a:cxn>
                </a:cxnLst>
                <a:rect l="0" t="0" r="r" b="b"/>
                <a:pathLst>
                  <a:path w="21444" h="21512" extrusionOk="0">
                    <a:moveTo>
                      <a:pt x="12749" y="1497"/>
                    </a:moveTo>
                    <a:cubicBezTo>
                      <a:pt x="13642" y="534"/>
                      <a:pt x="14940" y="-11"/>
                      <a:pt x="16351" y="0"/>
                    </a:cubicBezTo>
                    <a:cubicBezTo>
                      <a:pt x="19190" y="23"/>
                      <a:pt x="21511" y="2294"/>
                      <a:pt x="21443" y="5108"/>
                    </a:cubicBezTo>
                    <a:cubicBezTo>
                      <a:pt x="21376" y="7854"/>
                      <a:pt x="19065" y="9991"/>
                      <a:pt x="16272" y="10141"/>
                    </a:cubicBezTo>
                    <a:cubicBezTo>
                      <a:pt x="16004" y="10156"/>
                      <a:pt x="15740" y="10130"/>
                      <a:pt x="15475" y="10144"/>
                    </a:cubicBezTo>
                    <a:cubicBezTo>
                      <a:pt x="14107" y="10214"/>
                      <a:pt x="12910" y="11031"/>
                      <a:pt x="11988" y="12027"/>
                    </a:cubicBezTo>
                    <a:cubicBezTo>
                      <a:pt x="11051" y="13038"/>
                      <a:pt x="10337" y="14269"/>
                      <a:pt x="10104" y="15636"/>
                    </a:cubicBezTo>
                    <a:cubicBezTo>
                      <a:pt x="10068" y="15852"/>
                      <a:pt x="10049" y="16069"/>
                      <a:pt x="10032" y="16287"/>
                    </a:cubicBezTo>
                    <a:cubicBezTo>
                      <a:pt x="10065" y="19098"/>
                      <a:pt x="7877" y="21434"/>
                      <a:pt x="5094" y="21510"/>
                    </a:cubicBezTo>
                    <a:cubicBezTo>
                      <a:pt x="2244" y="21589"/>
                      <a:pt x="-89" y="19258"/>
                      <a:pt x="3" y="16402"/>
                    </a:cubicBezTo>
                    <a:cubicBezTo>
                      <a:pt x="91" y="13654"/>
                      <a:pt x="2387" y="11511"/>
                      <a:pt x="5171" y="11372"/>
                    </a:cubicBezTo>
                    <a:cubicBezTo>
                      <a:pt x="5446" y="11358"/>
                      <a:pt x="5717" y="11383"/>
                      <a:pt x="5989" y="11368"/>
                    </a:cubicBezTo>
                    <a:cubicBezTo>
                      <a:pt x="7349" y="11292"/>
                      <a:pt x="8527" y="10463"/>
                      <a:pt x="9472" y="9503"/>
                    </a:cubicBezTo>
                    <a:cubicBezTo>
                      <a:pt x="10410" y="8551"/>
                      <a:pt x="11218" y="7374"/>
                      <a:pt x="11319" y="6020"/>
                    </a:cubicBezTo>
                    <a:cubicBezTo>
                      <a:pt x="11339" y="5744"/>
                      <a:pt x="11319" y="5468"/>
                      <a:pt x="11335" y="5188"/>
                    </a:cubicBezTo>
                    <a:cubicBezTo>
                      <a:pt x="11412" y="3793"/>
                      <a:pt x="11851" y="2466"/>
                      <a:pt x="12749" y="1497"/>
                    </a:cubicBezTo>
                    <a:close/>
                  </a:path>
                </a:pathLst>
              </a:custGeom>
              <a:solidFill>
                <a:srgbClr val="A9D18E"/>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31" name="Group 32262"/>
              <p:cNvGrpSpPr/>
              <p:nvPr/>
            </p:nvGrpSpPr>
            <p:grpSpPr>
              <a:xfrm>
                <a:off x="139280" y="129404"/>
                <a:ext cx="913489" cy="913490"/>
                <a:chOff x="0" y="0"/>
                <a:chExt cx="913488" cy="913488"/>
              </a:xfrm>
            </p:grpSpPr>
            <p:sp>
              <p:nvSpPr>
                <p:cNvPr id="32" name="Shape 32260"/>
                <p:cNvSpPr/>
                <p:nvPr/>
              </p:nvSpPr>
              <p:spPr>
                <a:xfrm flipH="1">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33" name="Shape 32261"/>
                <p:cNvSpPr/>
                <p:nvPr/>
              </p:nvSpPr>
              <p:spPr>
                <a:xfrm>
                  <a:off x="358656" y="235446"/>
                  <a:ext cx="200552" cy="442597"/>
                </a:xfrm>
                <a:custGeom>
                  <a:avLst/>
                  <a:gdLst/>
                  <a:ahLst/>
                  <a:cxnLst>
                    <a:cxn ang="0">
                      <a:pos x="wd2" y="hd2"/>
                    </a:cxn>
                    <a:cxn ang="5400000">
                      <a:pos x="wd2" y="hd2"/>
                    </a:cxn>
                    <a:cxn ang="10800000">
                      <a:pos x="wd2" y="hd2"/>
                    </a:cxn>
                    <a:cxn ang="16200000">
                      <a:pos x="wd2" y="hd2"/>
                    </a:cxn>
                  </a:cxnLst>
                  <a:rect l="0" t="0" r="r" b="b"/>
                  <a:pathLst>
                    <a:path w="21600" h="21600" extrusionOk="0">
                      <a:moveTo>
                        <a:pt x="19100" y="18466"/>
                      </a:moveTo>
                      <a:lnTo>
                        <a:pt x="2500" y="18466"/>
                      </a:lnTo>
                      <a:lnTo>
                        <a:pt x="2500" y="3136"/>
                      </a:lnTo>
                      <a:lnTo>
                        <a:pt x="19100" y="3136"/>
                      </a:lnTo>
                      <a:cubicBezTo>
                        <a:pt x="19100" y="3136"/>
                        <a:pt x="19100" y="18466"/>
                        <a:pt x="19100" y="18466"/>
                      </a:cubicBezTo>
                      <a:close/>
                      <a:moveTo>
                        <a:pt x="10853" y="20779"/>
                      </a:moveTo>
                      <a:cubicBezTo>
                        <a:pt x="10002" y="20779"/>
                        <a:pt x="9310" y="20457"/>
                        <a:pt x="9310" y="20058"/>
                      </a:cubicBezTo>
                      <a:cubicBezTo>
                        <a:pt x="9310" y="19659"/>
                        <a:pt x="10002" y="19337"/>
                        <a:pt x="10853" y="19337"/>
                      </a:cubicBezTo>
                      <a:cubicBezTo>
                        <a:pt x="11704" y="19337"/>
                        <a:pt x="12396" y="19659"/>
                        <a:pt x="12396" y="20058"/>
                      </a:cubicBezTo>
                      <a:cubicBezTo>
                        <a:pt x="12396" y="20457"/>
                        <a:pt x="11704" y="20779"/>
                        <a:pt x="10853" y="20779"/>
                      </a:cubicBezTo>
                      <a:close/>
                      <a:moveTo>
                        <a:pt x="17876" y="0"/>
                      </a:moveTo>
                      <a:lnTo>
                        <a:pt x="3724" y="0"/>
                      </a:lnTo>
                      <a:cubicBezTo>
                        <a:pt x="1664" y="0"/>
                        <a:pt x="0" y="780"/>
                        <a:pt x="0" y="1741"/>
                      </a:cubicBezTo>
                      <a:lnTo>
                        <a:pt x="0" y="19859"/>
                      </a:lnTo>
                      <a:cubicBezTo>
                        <a:pt x="0" y="20820"/>
                        <a:pt x="1664" y="21600"/>
                        <a:pt x="3724" y="21600"/>
                      </a:cubicBezTo>
                      <a:lnTo>
                        <a:pt x="17876" y="21600"/>
                      </a:lnTo>
                      <a:cubicBezTo>
                        <a:pt x="19931" y="21600"/>
                        <a:pt x="21600" y="20820"/>
                        <a:pt x="21600" y="19859"/>
                      </a:cubicBezTo>
                      <a:lnTo>
                        <a:pt x="21600" y="1741"/>
                      </a:lnTo>
                      <a:cubicBezTo>
                        <a:pt x="21600" y="780"/>
                        <a:pt x="19931" y="0"/>
                        <a:pt x="17876" y="0"/>
                      </a:cubicBezTo>
                      <a:close/>
                    </a:path>
                  </a:pathLst>
                </a:custGeom>
                <a:solidFill>
                  <a:srgbClr val="A9D18E"/>
                </a:solidFill>
                <a:ln w="12700" cap="flat">
                  <a:noFill/>
                  <a:miter lim="400000"/>
                </a:ln>
                <a:effectLst/>
              </p:spPr>
              <p:txBody>
                <a:bodyPr wrap="square" lIns="20092" tIns="20092" rIns="20092" bIns="20092" numCol="1" anchor="ctr">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6" name="Group 32268"/>
            <p:cNvGrpSpPr/>
            <p:nvPr/>
          </p:nvGrpSpPr>
          <p:grpSpPr>
            <a:xfrm>
              <a:off x="5430673" y="0"/>
              <a:ext cx="2553926" cy="2554057"/>
              <a:chOff x="0" y="0"/>
              <a:chExt cx="2553925" cy="2554056"/>
            </a:xfrm>
          </p:grpSpPr>
          <p:sp>
            <p:nvSpPr>
              <p:cNvPr id="26" name="Shape 32264"/>
              <p:cNvSpPr/>
              <p:nvPr/>
            </p:nvSpPr>
            <p:spPr>
              <a:xfrm flipH="1">
                <a:off x="-1" y="-1"/>
                <a:ext cx="2553927" cy="2554058"/>
              </a:xfrm>
              <a:custGeom>
                <a:avLst/>
                <a:gdLst/>
                <a:ahLst/>
                <a:cxnLst>
                  <a:cxn ang="0">
                    <a:pos x="wd2" y="hd2"/>
                  </a:cxn>
                  <a:cxn ang="5400000">
                    <a:pos x="wd2" y="hd2"/>
                  </a:cxn>
                  <a:cxn ang="10800000">
                    <a:pos x="wd2" y="hd2"/>
                  </a:cxn>
                  <a:cxn ang="16200000">
                    <a:pos x="wd2" y="hd2"/>
                  </a:cxn>
                </a:cxnLst>
                <a:rect l="0" t="0" r="r" b="b"/>
                <a:pathLst>
                  <a:path w="21503" h="21451" extrusionOk="0">
                    <a:moveTo>
                      <a:pt x="20007" y="12753"/>
                    </a:moveTo>
                    <a:cubicBezTo>
                      <a:pt x="20969" y="13646"/>
                      <a:pt x="21514" y="14945"/>
                      <a:pt x="21502" y="16357"/>
                    </a:cubicBezTo>
                    <a:cubicBezTo>
                      <a:pt x="21479" y="19196"/>
                      <a:pt x="19210" y="21517"/>
                      <a:pt x="16397" y="21450"/>
                    </a:cubicBezTo>
                    <a:cubicBezTo>
                      <a:pt x="13651" y="21384"/>
                      <a:pt x="11513" y="19072"/>
                      <a:pt x="11366" y="16277"/>
                    </a:cubicBezTo>
                    <a:cubicBezTo>
                      <a:pt x="11352" y="16010"/>
                      <a:pt x="11378" y="15745"/>
                      <a:pt x="11364" y="15480"/>
                    </a:cubicBezTo>
                    <a:cubicBezTo>
                      <a:pt x="11289" y="14115"/>
                      <a:pt x="10442" y="12944"/>
                      <a:pt x="9481" y="11992"/>
                    </a:cubicBezTo>
                    <a:cubicBezTo>
                      <a:pt x="8487" y="11006"/>
                      <a:pt x="7279" y="10159"/>
                      <a:pt x="5873" y="10107"/>
                    </a:cubicBezTo>
                    <a:cubicBezTo>
                      <a:pt x="5644" y="10099"/>
                      <a:pt x="5415" y="10121"/>
                      <a:pt x="5185" y="10111"/>
                    </a:cubicBezTo>
                    <a:cubicBezTo>
                      <a:pt x="2388" y="9998"/>
                      <a:pt x="87" y="7843"/>
                      <a:pt x="2" y="5095"/>
                    </a:cubicBezTo>
                    <a:cubicBezTo>
                      <a:pt x="-86" y="2246"/>
                      <a:pt x="2251" y="-83"/>
                      <a:pt x="5108" y="2"/>
                    </a:cubicBezTo>
                    <a:cubicBezTo>
                      <a:pt x="7841" y="84"/>
                      <a:pt x="9993" y="2342"/>
                      <a:pt x="10136" y="5105"/>
                    </a:cubicBezTo>
                    <a:cubicBezTo>
                      <a:pt x="10152" y="5403"/>
                      <a:pt x="10123" y="5696"/>
                      <a:pt x="10140" y="5991"/>
                    </a:cubicBezTo>
                    <a:cubicBezTo>
                      <a:pt x="10219" y="7351"/>
                      <a:pt x="11045" y="8529"/>
                      <a:pt x="12004" y="9475"/>
                    </a:cubicBezTo>
                    <a:cubicBezTo>
                      <a:pt x="12956" y="10414"/>
                      <a:pt x="14132" y="11222"/>
                      <a:pt x="15485" y="11322"/>
                    </a:cubicBezTo>
                    <a:cubicBezTo>
                      <a:pt x="15762" y="11343"/>
                      <a:pt x="16038" y="11323"/>
                      <a:pt x="16317" y="11338"/>
                    </a:cubicBezTo>
                    <a:cubicBezTo>
                      <a:pt x="17711" y="11416"/>
                      <a:pt x="19038" y="11855"/>
                      <a:pt x="20007" y="12753"/>
                    </a:cubicBezTo>
                    <a:close/>
                  </a:path>
                </a:pathLst>
              </a:custGeom>
              <a:solidFill>
                <a:srgbClr val="DEEDD4"/>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27" name="Group 32267"/>
              <p:cNvGrpSpPr/>
              <p:nvPr/>
            </p:nvGrpSpPr>
            <p:grpSpPr>
              <a:xfrm>
                <a:off x="132866" y="1518638"/>
                <a:ext cx="913489" cy="913489"/>
                <a:chOff x="0" y="0"/>
                <a:chExt cx="913488" cy="913488"/>
              </a:xfrm>
            </p:grpSpPr>
            <p:sp>
              <p:nvSpPr>
                <p:cNvPr id="28" name="Shape 32265"/>
                <p:cNvSpPr/>
                <p:nvPr/>
              </p:nvSpPr>
              <p:spPr>
                <a:xfrm>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29" name="Shape 32266"/>
                <p:cNvSpPr/>
                <p:nvPr/>
              </p:nvSpPr>
              <p:spPr>
                <a:xfrm>
                  <a:off x="311269" y="276857"/>
                  <a:ext cx="300053" cy="369296"/>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DEEDD4"/>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7" name="Group 32277"/>
            <p:cNvGrpSpPr/>
            <p:nvPr/>
          </p:nvGrpSpPr>
          <p:grpSpPr>
            <a:xfrm>
              <a:off x="6800287" y="0"/>
              <a:ext cx="2553926" cy="2554057"/>
              <a:chOff x="0" y="0"/>
              <a:chExt cx="2553925" cy="2554056"/>
            </a:xfrm>
          </p:grpSpPr>
          <p:grpSp>
            <p:nvGrpSpPr>
              <p:cNvPr id="18" name="Group 32273"/>
              <p:cNvGrpSpPr/>
              <p:nvPr/>
            </p:nvGrpSpPr>
            <p:grpSpPr>
              <a:xfrm>
                <a:off x="0" y="0"/>
                <a:ext cx="2553926" cy="2554057"/>
                <a:chOff x="0" y="0"/>
                <a:chExt cx="2553925" cy="2554056"/>
              </a:xfrm>
            </p:grpSpPr>
            <p:sp>
              <p:nvSpPr>
                <p:cNvPr id="22" name="Shape 32269"/>
                <p:cNvSpPr/>
                <p:nvPr/>
              </p:nvSpPr>
              <p:spPr>
                <a:xfrm>
                  <a:off x="0" y="-1"/>
                  <a:ext cx="2553926" cy="2554058"/>
                </a:xfrm>
                <a:custGeom>
                  <a:avLst/>
                  <a:gdLst/>
                  <a:ahLst/>
                  <a:cxnLst>
                    <a:cxn ang="0">
                      <a:pos x="wd2" y="hd2"/>
                    </a:cxn>
                    <a:cxn ang="5400000">
                      <a:pos x="wd2" y="hd2"/>
                    </a:cxn>
                    <a:cxn ang="10800000">
                      <a:pos x="wd2" y="hd2"/>
                    </a:cxn>
                    <a:cxn ang="16200000">
                      <a:pos x="wd2" y="hd2"/>
                    </a:cxn>
                  </a:cxnLst>
                  <a:rect l="0" t="0" r="r" b="b"/>
                  <a:pathLst>
                    <a:path w="21503" h="21451" extrusionOk="0">
                      <a:moveTo>
                        <a:pt x="20007" y="12753"/>
                      </a:moveTo>
                      <a:cubicBezTo>
                        <a:pt x="20969" y="13646"/>
                        <a:pt x="21514" y="14945"/>
                        <a:pt x="21502" y="16357"/>
                      </a:cubicBezTo>
                      <a:cubicBezTo>
                        <a:pt x="21479" y="19196"/>
                        <a:pt x="19210" y="21517"/>
                        <a:pt x="16397" y="21450"/>
                      </a:cubicBezTo>
                      <a:cubicBezTo>
                        <a:pt x="13651" y="21384"/>
                        <a:pt x="11513" y="19072"/>
                        <a:pt x="11366" y="16277"/>
                      </a:cubicBezTo>
                      <a:cubicBezTo>
                        <a:pt x="11352" y="16010"/>
                        <a:pt x="11378" y="15745"/>
                        <a:pt x="11364" y="15480"/>
                      </a:cubicBezTo>
                      <a:cubicBezTo>
                        <a:pt x="11289" y="14115"/>
                        <a:pt x="10442" y="12944"/>
                        <a:pt x="9481" y="11992"/>
                      </a:cubicBezTo>
                      <a:cubicBezTo>
                        <a:pt x="8487" y="11006"/>
                        <a:pt x="7279" y="10159"/>
                        <a:pt x="5873" y="10107"/>
                      </a:cubicBezTo>
                      <a:cubicBezTo>
                        <a:pt x="5644" y="10099"/>
                        <a:pt x="5415" y="10121"/>
                        <a:pt x="5185" y="10111"/>
                      </a:cubicBezTo>
                      <a:cubicBezTo>
                        <a:pt x="2388" y="9998"/>
                        <a:pt x="87" y="7843"/>
                        <a:pt x="2" y="5095"/>
                      </a:cubicBezTo>
                      <a:cubicBezTo>
                        <a:pt x="-86" y="2246"/>
                        <a:pt x="2251" y="-83"/>
                        <a:pt x="5108" y="2"/>
                      </a:cubicBezTo>
                      <a:cubicBezTo>
                        <a:pt x="7841" y="84"/>
                        <a:pt x="9993" y="2342"/>
                        <a:pt x="10136" y="5105"/>
                      </a:cubicBezTo>
                      <a:cubicBezTo>
                        <a:pt x="10152" y="5403"/>
                        <a:pt x="10123" y="5696"/>
                        <a:pt x="10140" y="5991"/>
                      </a:cubicBezTo>
                      <a:cubicBezTo>
                        <a:pt x="10219" y="7351"/>
                        <a:pt x="11045" y="8529"/>
                        <a:pt x="12004" y="9475"/>
                      </a:cubicBezTo>
                      <a:cubicBezTo>
                        <a:pt x="12956" y="10414"/>
                        <a:pt x="14132" y="11222"/>
                        <a:pt x="15485" y="11322"/>
                      </a:cubicBezTo>
                      <a:cubicBezTo>
                        <a:pt x="15762" y="11343"/>
                        <a:pt x="16038" y="11323"/>
                        <a:pt x="16317" y="11338"/>
                      </a:cubicBezTo>
                      <a:cubicBezTo>
                        <a:pt x="17711" y="11416"/>
                        <a:pt x="19038" y="11855"/>
                        <a:pt x="20007" y="12753"/>
                      </a:cubicBezTo>
                      <a:close/>
                    </a:path>
                  </a:pathLst>
                </a:custGeom>
                <a:solidFill>
                  <a:srgbClr val="A9D18E"/>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grpSp>
              <p:nvGrpSpPr>
                <p:cNvPr id="23" name="Group 32272"/>
                <p:cNvGrpSpPr/>
                <p:nvPr/>
              </p:nvGrpSpPr>
              <p:grpSpPr>
                <a:xfrm>
                  <a:off x="138355" y="140729"/>
                  <a:ext cx="913490" cy="913490"/>
                  <a:chOff x="0" y="0"/>
                  <a:chExt cx="913488" cy="913488"/>
                </a:xfrm>
              </p:grpSpPr>
              <p:sp>
                <p:nvSpPr>
                  <p:cNvPr id="24" name="Shape 32270"/>
                  <p:cNvSpPr/>
                  <p:nvPr/>
                </p:nvSpPr>
                <p:spPr>
                  <a:xfrm flipH="1">
                    <a:off x="0" y="0"/>
                    <a:ext cx="913489" cy="913489"/>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25" name="Shape 32271"/>
                  <p:cNvSpPr/>
                  <p:nvPr/>
                </p:nvSpPr>
                <p:spPr>
                  <a:xfrm>
                    <a:off x="277015" y="288178"/>
                    <a:ext cx="359458" cy="359458"/>
                  </a:xfrm>
                  <a:custGeom>
                    <a:avLst/>
                    <a:gdLst/>
                    <a:ahLst/>
                    <a:cxnLst>
                      <a:cxn ang="0">
                        <a:pos x="wd2" y="hd2"/>
                      </a:cxn>
                      <a:cxn ang="5400000">
                        <a:pos x="wd2" y="hd2"/>
                      </a:cxn>
                      <a:cxn ang="10800000">
                        <a:pos x="wd2" y="hd2"/>
                      </a:cxn>
                      <a:cxn ang="16200000">
                        <a:pos x="wd2" y="hd2"/>
                      </a:cxn>
                    </a:cxnLst>
                    <a:rect l="0" t="0" r="r" b="b"/>
                    <a:pathLst>
                      <a:path w="21600" h="21600" extrusionOk="0">
                        <a:moveTo>
                          <a:pt x="3374" y="0"/>
                        </a:moveTo>
                        <a:lnTo>
                          <a:pt x="3374" y="5396"/>
                        </a:lnTo>
                        <a:lnTo>
                          <a:pt x="3374" y="10123"/>
                        </a:lnTo>
                        <a:lnTo>
                          <a:pt x="4483" y="10792"/>
                        </a:lnTo>
                        <a:lnTo>
                          <a:pt x="4728" y="10792"/>
                        </a:lnTo>
                        <a:lnTo>
                          <a:pt x="4728" y="1337"/>
                        </a:lnTo>
                        <a:lnTo>
                          <a:pt x="12830" y="1337"/>
                        </a:lnTo>
                        <a:lnTo>
                          <a:pt x="12830" y="5396"/>
                        </a:lnTo>
                        <a:lnTo>
                          <a:pt x="16872" y="5396"/>
                        </a:lnTo>
                        <a:lnTo>
                          <a:pt x="16872" y="10792"/>
                        </a:lnTo>
                        <a:lnTo>
                          <a:pt x="17117" y="10792"/>
                        </a:lnTo>
                        <a:cubicBezTo>
                          <a:pt x="17117" y="10792"/>
                          <a:pt x="18226" y="10123"/>
                          <a:pt x="18226" y="10123"/>
                        </a:cubicBezTo>
                        <a:cubicBezTo>
                          <a:pt x="18226" y="8972"/>
                          <a:pt x="18226" y="6632"/>
                          <a:pt x="18226" y="5396"/>
                        </a:cubicBezTo>
                        <a:cubicBezTo>
                          <a:pt x="18226" y="5385"/>
                          <a:pt x="18226" y="5374"/>
                          <a:pt x="18226" y="5363"/>
                        </a:cubicBezTo>
                        <a:cubicBezTo>
                          <a:pt x="18225" y="5377"/>
                          <a:pt x="12845" y="0"/>
                          <a:pt x="12830" y="0"/>
                        </a:cubicBezTo>
                        <a:cubicBezTo>
                          <a:pt x="8831" y="0"/>
                          <a:pt x="3374" y="0"/>
                          <a:pt x="3374" y="0"/>
                        </a:cubicBezTo>
                        <a:close/>
                        <a:moveTo>
                          <a:pt x="2690" y="7075"/>
                        </a:moveTo>
                        <a:lnTo>
                          <a:pt x="0" y="9439"/>
                        </a:lnTo>
                        <a:lnTo>
                          <a:pt x="2021" y="9439"/>
                        </a:lnTo>
                        <a:lnTo>
                          <a:pt x="2690" y="9439"/>
                        </a:lnTo>
                        <a:cubicBezTo>
                          <a:pt x="2690" y="9439"/>
                          <a:pt x="2690" y="7075"/>
                          <a:pt x="2690" y="7075"/>
                        </a:cubicBezTo>
                        <a:close/>
                        <a:moveTo>
                          <a:pt x="0" y="9439"/>
                        </a:moveTo>
                        <a:lnTo>
                          <a:pt x="0" y="21600"/>
                        </a:lnTo>
                        <a:cubicBezTo>
                          <a:pt x="0" y="21600"/>
                          <a:pt x="21600" y="21600"/>
                          <a:pt x="21600" y="21600"/>
                        </a:cubicBezTo>
                        <a:lnTo>
                          <a:pt x="21600" y="9439"/>
                        </a:lnTo>
                        <a:lnTo>
                          <a:pt x="14166" y="14166"/>
                        </a:lnTo>
                        <a:lnTo>
                          <a:pt x="14036" y="14166"/>
                        </a:lnTo>
                        <a:lnTo>
                          <a:pt x="10792" y="16188"/>
                        </a:lnTo>
                        <a:lnTo>
                          <a:pt x="7564" y="14166"/>
                        </a:lnTo>
                        <a:lnTo>
                          <a:pt x="7417" y="14166"/>
                        </a:lnTo>
                        <a:lnTo>
                          <a:pt x="0" y="9439"/>
                        </a:lnTo>
                        <a:close/>
                        <a:moveTo>
                          <a:pt x="21600" y="9439"/>
                        </a:moveTo>
                        <a:lnTo>
                          <a:pt x="18894" y="7075"/>
                        </a:lnTo>
                        <a:lnTo>
                          <a:pt x="18894" y="9439"/>
                        </a:lnTo>
                        <a:cubicBezTo>
                          <a:pt x="18894" y="9439"/>
                          <a:pt x="19579" y="9439"/>
                          <a:pt x="19579" y="9439"/>
                        </a:cubicBezTo>
                        <a:lnTo>
                          <a:pt x="21600" y="9439"/>
                        </a:lnTo>
                        <a:close/>
                      </a:path>
                    </a:pathLst>
                  </a:custGeom>
                  <a:solidFill>
                    <a:srgbClr val="A9D18E"/>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nvGrpSpPr>
              <p:cNvPr id="19" name="Group 32276"/>
              <p:cNvGrpSpPr/>
              <p:nvPr/>
            </p:nvGrpSpPr>
            <p:grpSpPr>
              <a:xfrm>
                <a:off x="1504701" y="1518195"/>
                <a:ext cx="913932" cy="913932"/>
                <a:chOff x="0" y="0"/>
                <a:chExt cx="913931" cy="913931"/>
              </a:xfrm>
            </p:grpSpPr>
            <p:sp>
              <p:nvSpPr>
                <p:cNvPr id="20" name="Shape 32274"/>
                <p:cNvSpPr/>
                <p:nvPr/>
              </p:nvSpPr>
              <p:spPr>
                <a:xfrm>
                  <a:off x="0" y="0"/>
                  <a:ext cx="913932" cy="913932"/>
                </a:xfrm>
                <a:prstGeom prst="ellipse">
                  <a:avLst/>
                </a:prstGeom>
                <a:solidFill>
                  <a:srgbClr val="FFFFFF"/>
                </a:solidFill>
                <a:ln w="12700" cap="flat">
                  <a:noFill/>
                  <a:miter lim="400000"/>
                </a:ln>
                <a:effectLst/>
              </p:spPr>
              <p:txBody>
                <a:bodyPr wrap="square" lIns="0" tIns="0" rIns="0" bIns="0" numCol="1" anchor="t">
                  <a:noAutofit/>
                </a:bodyPr>
                <a:lstStyle/>
                <a:p>
                  <a:pPr algn="ctr"/>
                  <a:endParaRPr sz="3600">
                    <a:latin typeface="Arial" panose="020B0604020202020204" pitchFamily="34" charset="0"/>
                    <a:cs typeface="Arial" panose="020B0604020202020204" pitchFamily="34" charset="0"/>
                    <a:sym typeface="+mn-lt"/>
                  </a:endParaRPr>
                </a:p>
              </p:txBody>
            </p:sp>
            <p:sp>
              <p:nvSpPr>
                <p:cNvPr id="21" name="Shape 32275"/>
                <p:cNvSpPr/>
                <p:nvPr/>
              </p:nvSpPr>
              <p:spPr>
                <a:xfrm rot="16200000" flipH="1">
                  <a:off x="300031" y="271366"/>
                  <a:ext cx="313869" cy="371199"/>
                </a:xfrm>
                <a:custGeom>
                  <a:avLst/>
                  <a:gdLst/>
                  <a:ahLst/>
                  <a:cxnLst>
                    <a:cxn ang="0">
                      <a:pos x="wd2" y="hd2"/>
                    </a:cxn>
                    <a:cxn ang="5400000">
                      <a:pos x="wd2" y="hd2"/>
                    </a:cxn>
                    <a:cxn ang="10800000">
                      <a:pos x="wd2" y="hd2"/>
                    </a:cxn>
                    <a:cxn ang="16200000">
                      <a:pos x="wd2" y="hd2"/>
                    </a:cxn>
                  </a:cxnLst>
                  <a:rect l="0" t="0" r="r" b="b"/>
                  <a:pathLst>
                    <a:path w="21419" h="21298" extrusionOk="0">
                      <a:moveTo>
                        <a:pt x="3138" y="20840"/>
                      </a:moveTo>
                      <a:cubicBezTo>
                        <a:pt x="2425" y="21446"/>
                        <a:pt x="1263" y="21451"/>
                        <a:pt x="544" y="20851"/>
                      </a:cubicBezTo>
                      <a:cubicBezTo>
                        <a:pt x="-181" y="20248"/>
                        <a:pt x="-181" y="19263"/>
                        <a:pt x="544" y="18659"/>
                      </a:cubicBezTo>
                      <a:lnTo>
                        <a:pt x="16984" y="10193"/>
                      </a:lnTo>
                      <a:lnTo>
                        <a:pt x="8313" y="2628"/>
                      </a:lnTo>
                      <a:cubicBezTo>
                        <a:pt x="7601" y="2022"/>
                        <a:pt x="7607" y="1046"/>
                        <a:pt x="8326" y="446"/>
                      </a:cubicBezTo>
                      <a:cubicBezTo>
                        <a:pt x="9041" y="-149"/>
                        <a:pt x="10193" y="-149"/>
                        <a:pt x="10907" y="446"/>
                      </a:cubicBezTo>
                      <a:lnTo>
                        <a:pt x="20881" y="9558"/>
                      </a:lnTo>
                      <a:cubicBezTo>
                        <a:pt x="21240" y="9860"/>
                        <a:pt x="21419" y="10251"/>
                        <a:pt x="21419" y="10643"/>
                      </a:cubicBezTo>
                      <a:cubicBezTo>
                        <a:pt x="21419" y="11035"/>
                        <a:pt x="21240" y="11427"/>
                        <a:pt x="20881" y="11728"/>
                      </a:cubicBezTo>
                      <a:lnTo>
                        <a:pt x="3138" y="20840"/>
                      </a:lnTo>
                      <a:close/>
                    </a:path>
                  </a:pathLst>
                </a:custGeom>
                <a:solidFill>
                  <a:schemeClr val="tx1">
                    <a:lumMod val="75000"/>
                    <a:lumOff val="25000"/>
                  </a:schemeClr>
                </a:solidFill>
                <a:ln w="12700" cap="flat">
                  <a:noFill/>
                  <a:miter lim="400000"/>
                </a:ln>
                <a:effectLst/>
              </p:spPr>
              <p:txBody>
                <a:bodyPr wrap="square" lIns="0" tIns="0" rIns="0" bIns="0" numCol="1" anchor="b">
                  <a:noAutofit/>
                </a:bodyPr>
                <a:lstStyle/>
                <a:p>
                  <a:pPr algn="ctr"/>
                  <a:endParaRPr sz="3600">
                    <a:latin typeface="Arial" panose="020B0604020202020204" pitchFamily="34" charset="0"/>
                    <a:cs typeface="Arial" panose="020B0604020202020204" pitchFamily="34" charset="0"/>
                    <a:sym typeface="+mn-lt"/>
                  </a:endParaRPr>
                </a:p>
              </p:txBody>
            </p:sp>
          </p:grpSp>
        </p:grpSp>
      </p:grpSp>
      <p:grpSp>
        <p:nvGrpSpPr>
          <p:cNvPr id="4" name="Group 32300"/>
          <p:cNvGrpSpPr/>
          <p:nvPr/>
        </p:nvGrpSpPr>
        <p:grpSpPr>
          <a:xfrm>
            <a:off x="1220442" y="1467045"/>
            <a:ext cx="9751115" cy="3569652"/>
            <a:chOff x="0" y="941004"/>
            <a:chExt cx="10464800" cy="3830913"/>
          </a:xfrm>
        </p:grpSpPr>
        <p:sp>
          <p:nvSpPr>
            <p:cNvPr id="5" name="Shape 32280"/>
            <p:cNvSpPr/>
            <p:nvPr/>
          </p:nvSpPr>
          <p:spPr>
            <a:xfrm>
              <a:off x="0" y="4454416"/>
              <a:ext cx="2286000" cy="317501"/>
            </a:xfrm>
            <a:prstGeom prst="rect">
              <a:avLst/>
            </a:prstGeom>
            <a:noFill/>
            <a:ln w="12700" cap="flat">
              <a:noFill/>
              <a:miter lim="400000"/>
            </a:ln>
            <a:effectLst/>
          </p:spPr>
          <p:txBody>
            <a:bodyPr wrap="square" lIns="0" tIns="0" rIns="0" bIns="0" numCol="1" anchor="t">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en-US" altLang="zh-CN" b="1">
                  <a:solidFill>
                    <a:schemeClr val="tx1">
                      <a:lumMod val="75000"/>
                      <a:lumOff val="25000"/>
                    </a:schemeClr>
                  </a:solidFill>
                  <a:latin typeface="Arial" panose="020B0604020202020204" pitchFamily="34" charset="0"/>
                  <a:cs typeface="Arial" panose="020B0604020202020204" pitchFamily="34" charset="0"/>
                  <a:sym typeface="+mn-lt"/>
                </a:rPr>
                <a:t>TensorFlow</a:t>
              </a:r>
              <a:endParaRPr lang="en-US" altLang="zh-CN" b="1">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6" name="Shape 32283"/>
            <p:cNvSpPr/>
            <p:nvPr/>
          </p:nvSpPr>
          <p:spPr>
            <a:xfrm>
              <a:off x="2726267" y="4454416"/>
              <a:ext cx="2286000" cy="317501"/>
            </a:xfrm>
            <a:prstGeom prst="rect">
              <a:avLst/>
            </a:prstGeom>
            <a:noFill/>
            <a:ln w="12700" cap="flat">
              <a:noFill/>
              <a:miter lim="400000"/>
            </a:ln>
            <a:effectLst/>
          </p:spPr>
          <p:txBody>
            <a:bodyPr wrap="square" lIns="0" tIns="0" rIns="0" bIns="0" numCol="1" anchor="t">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sym typeface="+mn-lt"/>
                </a:rPr>
                <a:t>Seaborn</a:t>
              </a:r>
              <a:endParaRPr lang="en-US" altLang="zh-CN" b="1"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7" name="Shape 32286"/>
            <p:cNvSpPr/>
            <p:nvPr/>
          </p:nvSpPr>
          <p:spPr>
            <a:xfrm>
              <a:off x="5452534" y="4454416"/>
              <a:ext cx="2286000" cy="317501"/>
            </a:xfrm>
            <a:prstGeom prst="rect">
              <a:avLst/>
            </a:prstGeom>
            <a:noFill/>
            <a:ln w="12700" cap="flat">
              <a:noFill/>
              <a:miter lim="400000"/>
            </a:ln>
            <a:effectLst/>
          </p:spPr>
          <p:txBody>
            <a:bodyPr wrap="square" lIns="0" tIns="0" rIns="0" bIns="0" numCol="1" anchor="t">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sym typeface="+mn-lt"/>
                </a:rPr>
                <a:t>Pandas</a:t>
              </a:r>
              <a:endParaRPr lang="en-US" altLang="zh-CN" b="1"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8" name="Shape 32289"/>
            <p:cNvSpPr/>
            <p:nvPr/>
          </p:nvSpPr>
          <p:spPr>
            <a:xfrm>
              <a:off x="8178800" y="4454416"/>
              <a:ext cx="2286000" cy="317501"/>
            </a:xfrm>
            <a:prstGeom prst="rect">
              <a:avLst/>
            </a:prstGeom>
            <a:noFill/>
            <a:ln w="12700" cap="flat">
              <a:noFill/>
              <a:miter lim="400000"/>
            </a:ln>
            <a:effectLst/>
          </p:spPr>
          <p:txBody>
            <a:bodyPr wrap="square" lIns="0" tIns="0" rIns="0" bIns="0" numCol="1" anchor="t">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sym typeface="+mn-lt"/>
                </a:rPr>
                <a:t>NumPy</a:t>
              </a:r>
              <a:endParaRPr lang="en-US" altLang="zh-CN" b="1"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9" name="Shape 32292"/>
            <p:cNvSpPr/>
            <p:nvPr/>
          </p:nvSpPr>
          <p:spPr>
            <a:xfrm>
              <a:off x="1363134" y="941004"/>
              <a:ext cx="2286000" cy="317501"/>
            </a:xfrm>
            <a:prstGeom prst="rect">
              <a:avLst/>
            </a:prstGeom>
            <a:noFill/>
            <a:ln w="12700" cap="flat">
              <a:noFill/>
              <a:miter lim="400000"/>
            </a:ln>
            <a:effectLst/>
          </p:spPr>
          <p:txBody>
            <a:bodyPr wrap="square" lIns="0" tIns="0" rIns="0" bIns="0" numCol="1" anchor="t">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zh-CN" altLang="en-US" b="1" dirty="0">
                  <a:solidFill>
                    <a:schemeClr val="tx1">
                      <a:lumMod val="75000"/>
                      <a:lumOff val="25000"/>
                    </a:schemeClr>
                  </a:solidFill>
                  <a:latin typeface="Arial" panose="020B0604020202020204" pitchFamily="34" charset="0"/>
                  <a:ea typeface="+mn-ea"/>
                  <a:cs typeface="Arial" panose="020B0604020202020204" pitchFamily="34" charset="0"/>
                  <a:sym typeface="+mn-lt"/>
                </a:rPr>
                <a:t>Scikit Learn</a:t>
              </a:r>
              <a:endParaRPr lang="zh-CN" altLang="en-US" b="1" dirty="0">
                <a:solidFill>
                  <a:schemeClr val="tx1">
                    <a:lumMod val="75000"/>
                    <a:lumOff val="25000"/>
                  </a:schemeClr>
                </a:solidFill>
                <a:latin typeface="Arial" panose="020B0604020202020204" pitchFamily="34" charset="0"/>
                <a:ea typeface="+mn-ea"/>
                <a:cs typeface="Arial" panose="020B0604020202020204" pitchFamily="34" charset="0"/>
                <a:sym typeface="+mn-lt"/>
              </a:endParaRPr>
            </a:p>
          </p:txBody>
        </p:sp>
        <p:sp>
          <p:nvSpPr>
            <p:cNvPr id="10" name="Shape 32295"/>
            <p:cNvSpPr/>
            <p:nvPr/>
          </p:nvSpPr>
          <p:spPr>
            <a:xfrm>
              <a:off x="4089401" y="941004"/>
              <a:ext cx="2286000" cy="317501"/>
            </a:xfrm>
            <a:prstGeom prst="rect">
              <a:avLst/>
            </a:prstGeom>
            <a:noFill/>
            <a:ln w="12700" cap="flat">
              <a:noFill/>
              <a:miter lim="400000"/>
            </a:ln>
            <a:effectLst/>
          </p:spPr>
          <p:txBody>
            <a:bodyPr wrap="square" lIns="0" tIns="0" rIns="0" bIns="0" numCol="1" anchor="t">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zh-CN" altLang="en-US" b="1" dirty="0">
                  <a:solidFill>
                    <a:schemeClr val="tx1">
                      <a:lumMod val="75000"/>
                      <a:lumOff val="25000"/>
                    </a:schemeClr>
                  </a:solidFill>
                  <a:latin typeface="Arial" panose="020B0604020202020204" pitchFamily="34" charset="0"/>
                  <a:cs typeface="Arial" panose="020B0604020202020204" pitchFamily="34" charset="0"/>
                  <a:sym typeface="+mn-lt"/>
                </a:rPr>
                <a:t>Matplotlib</a:t>
              </a:r>
              <a:endParaRPr lang="zh-CN" altLang="en-US" b="1" dirty="0">
                <a:solidFill>
                  <a:schemeClr val="tx1">
                    <a:lumMod val="75000"/>
                    <a:lumOff val="25000"/>
                  </a:schemeClr>
                </a:solidFill>
                <a:latin typeface="Arial" panose="020B0604020202020204" pitchFamily="34" charset="0"/>
                <a:cs typeface="Arial" panose="020B0604020202020204" pitchFamily="34" charset="0"/>
                <a:sym typeface="+mn-lt"/>
              </a:endParaRPr>
            </a:p>
          </p:txBody>
        </p:sp>
        <p:sp>
          <p:nvSpPr>
            <p:cNvPr id="11" name="Shape 32298"/>
            <p:cNvSpPr/>
            <p:nvPr/>
          </p:nvSpPr>
          <p:spPr>
            <a:xfrm>
              <a:off x="6815668" y="941004"/>
              <a:ext cx="2286000" cy="317501"/>
            </a:xfrm>
            <a:prstGeom prst="rect">
              <a:avLst/>
            </a:prstGeom>
            <a:noFill/>
            <a:ln w="12700" cap="flat">
              <a:noFill/>
              <a:miter lim="400000"/>
            </a:ln>
            <a:effectLst/>
          </p:spPr>
          <p:txBody>
            <a:bodyPr wrap="square" lIns="0" tIns="0" rIns="0" bIns="0" numCol="1" anchor="t">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sym typeface="+mn-lt"/>
                </a:rPr>
                <a:t>OpenCV</a:t>
              </a:r>
              <a:endParaRPr lang="en-US" altLang="zh-CN" b="1" dirty="0">
                <a:solidFill>
                  <a:schemeClr val="tx1">
                    <a:lumMod val="75000"/>
                    <a:lumOff val="25000"/>
                  </a:schemeClr>
                </a:solidFill>
                <a:latin typeface="Arial" panose="020B0604020202020204" pitchFamily="34" charset="0"/>
                <a:cs typeface="Arial" panose="020B0604020202020204" pitchFamily="34" charset="0"/>
                <a:sym typeface="+mn-lt"/>
              </a:endParaRPr>
            </a:p>
          </p:txBody>
        </p:sp>
      </p:grpSp>
      <p:sp>
        <p:nvSpPr>
          <p:cNvPr id="47" name="Text Box 46"/>
          <p:cNvSpPr txBox="1"/>
          <p:nvPr/>
        </p:nvSpPr>
        <p:spPr>
          <a:xfrm>
            <a:off x="1306830" y="241935"/>
            <a:ext cx="4071620" cy="861695"/>
          </a:xfrm>
          <a:prstGeom prst="rect">
            <a:avLst/>
          </a:prstGeom>
          <a:noFill/>
        </p:spPr>
        <p:txBody>
          <a:bodyPr wrap="square" rtlCol="0">
            <a:noAutofit/>
          </a:bodyPr>
          <a:p>
            <a:r>
              <a:rPr lang="en-US" sz="5400">
                <a:solidFill>
                  <a:schemeClr val="accent6">
                    <a:lumMod val="60000"/>
                    <a:lumOff val="40000"/>
                  </a:schemeClr>
                </a:solidFill>
                <a:latin typeface="Times New Roman" panose="02020603050405020304" charset="0"/>
                <a:cs typeface="Times New Roman" panose="02020603050405020304" charset="0"/>
              </a:rPr>
              <a:t>Algorithm</a:t>
            </a:r>
            <a:endParaRPr lang="en-US" sz="5400">
              <a:solidFill>
                <a:schemeClr val="accent6">
                  <a:lumMod val="60000"/>
                  <a:lumOff val="40000"/>
                </a:schemeClr>
              </a:soli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782318" y="1588865"/>
            <a:ext cx="3003550" cy="922020"/>
          </a:xfrm>
          <a:prstGeom prst="rect">
            <a:avLst/>
          </a:prstGeom>
        </p:spPr>
        <p:txBody>
          <a:bodyPr wrap="none">
            <a:spAutoFit/>
          </a:bodyPr>
          <a:lstStyle/>
          <a:p>
            <a:r>
              <a:rPr lang="en-US" altLang="zh-CN" sz="5400">
                <a:solidFill>
                  <a:schemeClr val="accent6">
                    <a:lumMod val="60000"/>
                    <a:lumOff val="40000"/>
                  </a:schemeClr>
                </a:solidFill>
                <a:latin typeface="Arial" panose="020B0604020202020204" pitchFamily="34" charset="0"/>
                <a:cs typeface="Arial" panose="020B0604020202020204" pitchFamily="34" charset="0"/>
              </a:rPr>
              <a:t>Accuracy</a:t>
            </a:r>
            <a:endParaRPr lang="en-US" altLang="zh-CN"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5" name="矩形: 圆角 14"/>
          <p:cNvSpPr/>
          <p:nvPr/>
        </p:nvSpPr>
        <p:spPr>
          <a:xfrm>
            <a:off x="782320" y="2510790"/>
            <a:ext cx="3111500" cy="8001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90245" y="2990215"/>
            <a:ext cx="4616450" cy="2049145"/>
          </a:xfrm>
          <a:prstGeom prst="rect">
            <a:avLst/>
          </a:prstGeom>
        </p:spPr>
        <p:txBody>
          <a:bodyPr wrap="square">
            <a:noAutofit/>
          </a:bodyPr>
          <a:lstStyle/>
          <a:p>
            <a:r>
              <a:rPr lang="en-US" altLang="zh-CN" sz="4000">
                <a:solidFill>
                  <a:schemeClr val="tx1">
                    <a:lumMod val="65000"/>
                    <a:lumOff val="35000"/>
                  </a:schemeClr>
                </a:solidFill>
                <a:latin typeface="Arial" panose="020B0604020202020204" pitchFamily="34" charset="0"/>
                <a:cs typeface="Arial" panose="020B0604020202020204" pitchFamily="34" charset="0"/>
              </a:rPr>
              <a:t>Classification &amp; Performance Metrics</a:t>
            </a:r>
            <a:endParaRPr lang="en-US" altLang="zh-CN" sz="4000">
              <a:solidFill>
                <a:schemeClr val="tx1">
                  <a:lumMod val="65000"/>
                  <a:lumOff val="35000"/>
                </a:schemeClr>
              </a:solidFill>
              <a:latin typeface="Arial" panose="020B0604020202020204" pitchFamily="34" charset="0"/>
              <a:cs typeface="Arial" panose="020B0604020202020204" pitchFamily="34" charset="0"/>
            </a:endParaRPr>
          </a:p>
        </p:txBody>
      </p:sp>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7009234" y="1727200"/>
            <a:ext cx="4759707" cy="4076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1"/>
          <p:cNvSpPr/>
          <p:nvPr/>
        </p:nvSpPr>
        <p:spPr>
          <a:xfrm flipH="1">
            <a:off x="-1915150" y="-713356"/>
            <a:ext cx="6857499" cy="8209997"/>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p:nvSpPr>
        <p:spPr>
          <a:xfrm>
            <a:off x="1481455" y="1062355"/>
            <a:ext cx="4914900" cy="1219200"/>
          </a:xfrm>
          <a:custGeom>
            <a:avLst/>
            <a:gdLst>
              <a:gd name="connsiteX0" fmla="*/ 0 w 4914900"/>
              <a:gd name="connsiteY0" fmla="*/ 1219200 h 1219200"/>
              <a:gd name="connsiteX1" fmla="*/ 0 w 4914900"/>
              <a:gd name="connsiteY1" fmla="*/ 0 h 1219200"/>
              <a:gd name="connsiteX2" fmla="*/ 4914900 w 4914900"/>
              <a:gd name="connsiteY2" fmla="*/ 0 h 1219200"/>
            </a:gdLst>
            <a:ahLst/>
            <a:cxnLst>
              <a:cxn ang="0">
                <a:pos x="connsiteX0" y="connsiteY0"/>
              </a:cxn>
              <a:cxn ang="0">
                <a:pos x="connsiteX1" y="connsiteY1"/>
              </a:cxn>
              <a:cxn ang="0">
                <a:pos x="connsiteX2" y="connsiteY2"/>
              </a:cxn>
            </a:cxnLst>
            <a:rect l="l" t="t" r="r" b="b"/>
            <a:pathLst>
              <a:path w="4914900" h="1219200">
                <a:moveTo>
                  <a:pt x="0" y="1219200"/>
                </a:moveTo>
                <a:lnTo>
                  <a:pt x="0" y="0"/>
                </a:lnTo>
                <a:lnTo>
                  <a:pt x="4914900" y="0"/>
                </a:lnTo>
              </a:path>
            </a:pathLst>
          </a:custGeom>
          <a:noFill/>
          <a:ln w="34925">
            <a:solidFill>
              <a:srgbClr val="A9D18E"/>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96355" y="1593215"/>
            <a:ext cx="4500245" cy="4442460"/>
          </a:xfrm>
          <a:prstGeom prst="rect">
            <a:avLst/>
          </a:prstGeom>
        </p:spPr>
        <p:txBody>
          <a:bodyPr wrap="square">
            <a:noAutofit/>
          </a:bodyPr>
          <a:lstStyle/>
          <a:p>
            <a:pPr marL="285750" indent="-285750" algn="just">
              <a:lnSpc>
                <a:spcPct val="150000"/>
              </a:lnSpc>
              <a:buFont typeface="Wingdings" panose="05000000000000000000" charset="0"/>
              <a:buChar char="Ø"/>
            </a:pPr>
            <a:r>
              <a:rPr lang="zh-CN" altLang="en-US" sz="1600" dirty="0">
                <a:latin typeface="Times New Roman" panose="02020603050405020304" charset="0"/>
                <a:cs typeface="Times New Roman" panose="02020603050405020304" charset="0"/>
                <a:sym typeface="+mn-ea"/>
              </a:rPr>
              <a:t>Scratch CNN exhibited the highest accuracy (87%) with Random Forest classification after the application of the Gaussian filter.</a:t>
            </a:r>
            <a:endParaRPr lang="zh-CN" altLang="en-US" sz="1600" dirty="0">
              <a:latin typeface="Times New Roman" panose="02020603050405020304" charset="0"/>
              <a:cs typeface="Times New Roman" panose="02020603050405020304" charset="0"/>
              <a:sym typeface="+mn-ea"/>
            </a:endParaRPr>
          </a:p>
          <a:p>
            <a:pPr marL="285750" indent="-285750" algn="just">
              <a:lnSpc>
                <a:spcPct val="150000"/>
              </a:lnSpc>
              <a:buFont typeface="Wingdings" panose="05000000000000000000" charset="0"/>
              <a:buChar char="Ø"/>
            </a:pPr>
            <a:r>
              <a:rPr lang="zh-CN" altLang="en-US" sz="1600" dirty="0">
                <a:latin typeface="Times New Roman" panose="02020603050405020304" charset="0"/>
                <a:cs typeface="Times New Roman" panose="02020603050405020304" charset="0"/>
                <a:sym typeface="+mn-ea"/>
              </a:rPr>
              <a:t>ResNet50 showed promising results with a test accuracy of 79.84% and strong performance across all classes.</a:t>
            </a:r>
            <a:endParaRPr lang="zh-CN" altLang="en-US" sz="1600" dirty="0">
              <a:latin typeface="Times New Roman" panose="02020603050405020304" charset="0"/>
              <a:cs typeface="Times New Roman" panose="02020603050405020304" charset="0"/>
              <a:sym typeface="+mn-ea"/>
            </a:endParaRPr>
          </a:p>
          <a:p>
            <a:pPr marL="285750" indent="-285750" algn="just">
              <a:lnSpc>
                <a:spcPct val="150000"/>
              </a:lnSpc>
              <a:buFont typeface="Wingdings" panose="05000000000000000000" charset="0"/>
              <a:buChar char="Ø"/>
            </a:pPr>
            <a:r>
              <a:rPr lang="zh-CN" altLang="en-US" sz="1600" dirty="0">
                <a:latin typeface="Times New Roman" panose="02020603050405020304" charset="0"/>
                <a:cs typeface="Times New Roman" panose="02020603050405020304" charset="0"/>
                <a:sym typeface="+mn-ea"/>
              </a:rPr>
              <a:t>VGG16 demonstrated moderate performance (71.60%) but struggled with certain classes like "Lung Adenocarcinoma."</a:t>
            </a:r>
            <a:endParaRPr lang="zh-CN" altLang="en-US" sz="1600" dirty="0">
              <a:latin typeface="Times New Roman" panose="02020603050405020304" charset="0"/>
              <a:cs typeface="Times New Roman" panose="02020603050405020304" charset="0"/>
              <a:sym typeface="+mn-ea"/>
            </a:endParaRPr>
          </a:p>
          <a:p>
            <a:pPr marL="285750" indent="-285750" algn="just">
              <a:lnSpc>
                <a:spcPct val="150000"/>
              </a:lnSpc>
              <a:buFont typeface="Wingdings" panose="05000000000000000000" charset="0"/>
              <a:buChar char="Ø"/>
            </a:pPr>
            <a:r>
              <a:rPr lang="zh-CN" altLang="en-US" sz="1600" dirty="0">
                <a:latin typeface="Times New Roman" panose="02020603050405020304" charset="0"/>
                <a:cs typeface="Times New Roman" panose="02020603050405020304" charset="0"/>
                <a:sym typeface="+mn-ea"/>
              </a:rPr>
              <a:t>MobileNetV2 had suboptimal performance with a test accuracy of 26.22% and needs further refinement.</a:t>
            </a:r>
            <a:endParaRPr lang="zh-CN" altLang="en-US" sz="1600" dirty="0">
              <a:latin typeface="Times New Roman" panose="02020603050405020304" charset="0"/>
              <a:cs typeface="Times New Roman" panose="02020603050405020304" charset="0"/>
              <a:sym typeface="+mn-ea"/>
            </a:endParaRPr>
          </a:p>
        </p:txBody>
      </p:sp>
      <p:sp>
        <p:nvSpPr>
          <p:cNvPr id="10" name="矩形 9"/>
          <p:cNvSpPr/>
          <p:nvPr/>
        </p:nvSpPr>
        <p:spPr>
          <a:xfrm>
            <a:off x="6396355" y="901700"/>
            <a:ext cx="4478655" cy="460375"/>
          </a:xfrm>
          <a:prstGeom prst="rect">
            <a:avLst/>
          </a:prstGeom>
          <a:solidFill>
            <a:schemeClr val="lt2"/>
          </a:solidFill>
        </p:spPr>
        <p:txBody>
          <a:bodyPr wrap="square">
            <a:spAutoFit/>
          </a:bodyPr>
          <a:lstStyle/>
          <a:p>
            <a:r>
              <a:rPr lang="en-US" altLang="zh-CN" sz="2400">
                <a:solidFill>
                  <a:srgbClr val="A9D18E"/>
                </a:solidFill>
              </a:rPr>
              <a:t>    </a:t>
            </a:r>
            <a:r>
              <a:rPr lang="en-US" altLang="zh-CN" sz="2400">
                <a:solidFill>
                  <a:schemeClr val="accent6">
                    <a:lumMod val="60000"/>
                    <a:lumOff val="40000"/>
                  </a:schemeClr>
                </a:solidFill>
              </a:rPr>
              <a:t>Comperision Result</a:t>
            </a:r>
            <a:endParaRPr lang="en-US" altLang="zh-CN" sz="2400">
              <a:solidFill>
                <a:schemeClr val="accent6">
                  <a:lumMod val="60000"/>
                  <a:lumOff val="40000"/>
                </a:schemeClr>
              </a:solidFill>
            </a:endParaRPr>
          </a:p>
        </p:txBody>
      </p:sp>
      <p:pic>
        <p:nvPicPr>
          <p:cNvPr id="11" name="image8.png"/>
          <p:cNvPicPr preferRelativeResize="0">
            <a:picLocks noChangeAspect="1"/>
          </p:cNvPicPr>
          <p:nvPr>
            <p:ph idx="1"/>
          </p:nvPr>
        </p:nvPicPr>
        <p:blipFill>
          <a:blip r:embed="rId1"/>
          <a:srcRect/>
          <a:stretch>
            <a:fillRect/>
          </a:stretch>
        </p:blipFill>
        <p:spPr>
          <a:xfrm>
            <a:off x="728980" y="1684020"/>
            <a:ext cx="5469890" cy="435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p>
            <a:r>
              <a:rPr lang="en-US">
                <a:ln w="12700" cmpd="sng">
                  <a:noFill/>
                  <a:prstDash val="solid"/>
                </a:ln>
                <a:solidFill>
                  <a:schemeClr val="tx1"/>
                </a:solidFill>
              </a:rPr>
              <a:t>Analysis of CNN Models for Gaussian</a:t>
            </a:r>
            <a:endParaRPr lang="en-US">
              <a:ln w="12700" cmpd="sng">
                <a:noFill/>
                <a:prstDash val="solid"/>
              </a:ln>
              <a:solidFill>
                <a:schemeClr val="tx1"/>
              </a:solidFill>
            </a:endParaRPr>
          </a:p>
        </p:txBody>
      </p:sp>
      <p:sp>
        <p:nvSpPr>
          <p:cNvPr id="5" name="椭圆 11"/>
          <p:cNvSpPr/>
          <p:nvPr/>
        </p:nvSpPr>
        <p:spPr>
          <a:xfrm flipH="1">
            <a:off x="-1915160" y="635"/>
            <a:ext cx="13180060" cy="9701530"/>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image2.png"/>
          <p:cNvPicPr preferRelativeResize="0">
            <a:picLocks noChangeAspect="1"/>
          </p:cNvPicPr>
          <p:nvPr>
            <p:ph sz="half" idx="1"/>
          </p:nvPr>
        </p:nvPicPr>
        <p:blipFill>
          <a:blip r:embed="rId1"/>
          <a:srcRect/>
          <a:stretch>
            <a:fillRect/>
          </a:stretch>
        </p:blipFill>
        <p:spPr>
          <a:xfrm>
            <a:off x="838200" y="2528570"/>
            <a:ext cx="5181600" cy="2944495"/>
          </a:xfrm>
          <a:prstGeom prst="rect">
            <a:avLst/>
          </a:prstGeom>
        </p:spPr>
      </p:pic>
      <p:pic>
        <p:nvPicPr>
          <p:cNvPr id="12" name="image4.png"/>
          <p:cNvPicPr preferRelativeResize="0">
            <a:picLocks noChangeAspect="1"/>
          </p:cNvPicPr>
          <p:nvPr>
            <p:ph sz="half" idx="2"/>
          </p:nvPr>
        </p:nvPicPr>
        <p:blipFill>
          <a:blip r:embed="rId2"/>
          <a:srcRect/>
          <a:stretch>
            <a:fillRect/>
          </a:stretch>
        </p:blipFill>
        <p:spPr>
          <a:xfrm>
            <a:off x="6172200" y="2527935"/>
            <a:ext cx="5181600" cy="29451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normAutofit fontScale="90000"/>
          </a:bodyPr>
          <a:p>
            <a:r>
              <a:rPr lang="en-US">
                <a:ln w="12700" cmpd="sng">
                  <a:noFill/>
                  <a:prstDash val="solid"/>
                </a:ln>
                <a:solidFill>
                  <a:schemeClr val="tx1"/>
                </a:solidFill>
              </a:rPr>
              <a:t>Analysis of CNN Models for Unsharp Mask Filter</a:t>
            </a:r>
            <a:endParaRPr lang="en-US">
              <a:ln w="12700" cmpd="sng">
                <a:noFill/>
                <a:prstDash val="solid"/>
              </a:ln>
              <a:solidFill>
                <a:schemeClr val="tx1"/>
              </a:solidFill>
            </a:endParaRPr>
          </a:p>
        </p:txBody>
      </p:sp>
      <p:sp>
        <p:nvSpPr>
          <p:cNvPr id="5" name="椭圆 11"/>
          <p:cNvSpPr/>
          <p:nvPr/>
        </p:nvSpPr>
        <p:spPr>
          <a:xfrm flipH="1">
            <a:off x="-1915160" y="-264795"/>
            <a:ext cx="13547725" cy="9966960"/>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image6.png"/>
          <p:cNvPicPr preferRelativeResize="0">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838200" y="2333625"/>
            <a:ext cx="5181600" cy="3334385"/>
          </a:xfrm>
          <a:prstGeom prst="rect">
            <a:avLst/>
          </a:prstGeom>
        </p:spPr>
      </p:pic>
      <p:pic>
        <p:nvPicPr>
          <p:cNvPr id="110" name="image1.png"/>
          <p:cNvPicPr preferRelativeResize="0">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2332990"/>
            <a:ext cx="5181600" cy="3335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p>
            <a:r>
              <a:rPr lang="en-US">
                <a:solidFill>
                  <a:schemeClr val="tx1"/>
                </a:solidFill>
              </a:rPr>
              <a:t>Confusion Matrics</a:t>
            </a:r>
            <a:endParaRPr lang="en-US">
              <a:solidFill>
                <a:schemeClr val="tx1"/>
              </a:solidFill>
            </a:endParaRPr>
          </a:p>
        </p:txBody>
      </p:sp>
      <p:sp>
        <p:nvSpPr>
          <p:cNvPr id="5" name="椭圆 11"/>
          <p:cNvSpPr/>
          <p:nvPr/>
        </p:nvSpPr>
        <p:spPr>
          <a:xfrm flipH="1">
            <a:off x="-1915160" y="-81280"/>
            <a:ext cx="12017375" cy="7578090"/>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Content Placeholder 99"/>
          <p:cNvPicPr>
            <a:picLocks noChangeAspect="1"/>
          </p:cNvPicPr>
          <p:nvPr>
            <p:ph sz="half" idx="1"/>
          </p:nvPr>
        </p:nvPicPr>
        <p:blipFill>
          <a:blip r:embed="rId1"/>
          <a:stretch>
            <a:fillRect/>
          </a:stretch>
        </p:blipFill>
        <p:spPr>
          <a:xfrm>
            <a:off x="837565" y="1824990"/>
            <a:ext cx="5233670" cy="4351655"/>
          </a:xfrm>
          <a:prstGeom prst="rect">
            <a:avLst/>
          </a:prstGeom>
          <a:noFill/>
          <a:ln w="9525">
            <a:noFill/>
          </a:ln>
        </p:spPr>
      </p:pic>
      <p:pic>
        <p:nvPicPr>
          <p:cNvPr id="101" name="Content Placeholder 100"/>
          <p:cNvPicPr>
            <a:picLocks noChangeAspect="1"/>
          </p:cNvPicPr>
          <p:nvPr>
            <p:ph sz="half" idx="2"/>
          </p:nvPr>
        </p:nvPicPr>
        <p:blipFill>
          <a:blip r:embed="rId2"/>
          <a:stretch>
            <a:fillRect/>
          </a:stretch>
        </p:blipFill>
        <p:spPr>
          <a:xfrm>
            <a:off x="6271260" y="1825625"/>
            <a:ext cx="4984115" cy="435102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208395" y="-683895"/>
            <a:ext cx="7604760" cy="8502650"/>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782320" y="1588770"/>
            <a:ext cx="3499485" cy="875665"/>
          </a:xfrm>
          <a:prstGeom prst="rect">
            <a:avLst/>
          </a:prstGeom>
        </p:spPr>
        <p:txBody>
          <a:bodyPr wrap="none">
            <a:noAutofit/>
          </a:bodyPr>
          <a:lstStyle/>
          <a:p>
            <a:r>
              <a:rPr lang="en-US" altLang="zh-CN" sz="5400">
                <a:solidFill>
                  <a:schemeClr val="accent6">
                    <a:lumMod val="60000"/>
                    <a:lumOff val="40000"/>
                  </a:schemeClr>
                </a:solidFill>
                <a:latin typeface="Arial" panose="020B0604020202020204" pitchFamily="34" charset="0"/>
                <a:cs typeface="Arial" panose="020B0604020202020204" pitchFamily="34" charset="0"/>
              </a:rPr>
              <a:t>Discussion</a:t>
            </a:r>
            <a:endParaRPr lang="en-US" altLang="zh-CN"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5" name="矩形: 圆角 14"/>
          <p:cNvSpPr/>
          <p:nvPr/>
        </p:nvSpPr>
        <p:spPr>
          <a:xfrm>
            <a:off x="914400" y="2541270"/>
            <a:ext cx="3256280" cy="7620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2320" y="2982595"/>
            <a:ext cx="5219065" cy="2804795"/>
          </a:xfrm>
          <a:prstGeom prst="rect">
            <a:avLst/>
          </a:prstGeom>
        </p:spPr>
        <p:txBody>
          <a:bodyPr wrap="square">
            <a:noAutofit/>
          </a:bodyPr>
          <a:lstStyle/>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Multidisciplinary Integration</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Significance of Biomarkers</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Innovative Hybrid Model</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Hybrid Model Success</a:t>
            </a:r>
            <a:br>
              <a:rPr lang="en-US" altLang="zh-CN" sz="2800">
                <a:solidFill>
                  <a:schemeClr val="tx1">
                    <a:lumMod val="65000"/>
                    <a:lumOff val="35000"/>
                  </a:schemeClr>
                </a:solidFill>
                <a:latin typeface="Arial" panose="020B0604020202020204" pitchFamily="34" charset="0"/>
                <a:cs typeface="Arial" panose="020B0604020202020204" pitchFamily="34" charset="0"/>
              </a:rPr>
            </a:b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Picture 2" descr="lungs-cancer-leaf"/>
          <p:cNvPicPr>
            <a:picLocks noChangeAspect="1"/>
          </p:cNvPicPr>
          <p:nvPr/>
        </p:nvPicPr>
        <p:blipFill>
          <a:blip r:embed="rId1"/>
          <a:stretch>
            <a:fillRect/>
          </a:stretch>
        </p:blipFill>
        <p:spPr>
          <a:xfrm>
            <a:off x="7075805" y="1753235"/>
            <a:ext cx="4890135" cy="5092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6356554" y="-619273"/>
            <a:ext cx="6857499" cy="8209997"/>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2962" y="1225723"/>
            <a:ext cx="4566720" cy="4541349"/>
          </a:xfrm>
          <a:prstGeom prst="rect">
            <a:avLst/>
          </a:prstGeom>
        </p:spPr>
      </p:pic>
      <p:sp>
        <p:nvSpPr>
          <p:cNvPr id="6" name="矩形 5"/>
          <p:cNvSpPr/>
          <p:nvPr/>
        </p:nvSpPr>
        <p:spPr>
          <a:xfrm>
            <a:off x="549908" y="830931"/>
            <a:ext cx="5923282" cy="922020"/>
          </a:xfrm>
          <a:prstGeom prst="rect">
            <a:avLst/>
          </a:prstGeom>
          <a:solidFill>
            <a:schemeClr val="accent6">
              <a:lumMod val="40000"/>
              <a:lumOff val="60000"/>
              <a:alpha val="70000"/>
            </a:schemeClr>
          </a:solidFill>
        </p:spPr>
        <p:txBody>
          <a:bodyPr wrap="square">
            <a:spAutoFit/>
          </a:bodyPr>
          <a:lstStyle/>
          <a:p>
            <a:r>
              <a:rPr lang="en-US" altLang="zh-CN" sz="5400">
                <a:solidFill>
                  <a:schemeClr val="bg1">
                    <a:lumMod val="50000"/>
                  </a:schemeClr>
                </a:solidFill>
                <a:latin typeface="Arial" panose="020B0604020202020204" pitchFamily="34" charset="0"/>
                <a:cs typeface="Arial" panose="020B0604020202020204" pitchFamily="34" charset="0"/>
              </a:rPr>
              <a:t>Team Members </a:t>
            </a:r>
            <a:endParaRPr lang="en-US" altLang="zh-CN" sz="5400">
              <a:solidFill>
                <a:schemeClr val="bg1">
                  <a:lumMod val="50000"/>
                </a:schemeClr>
              </a:solidFill>
              <a:latin typeface="Arial" panose="020B0604020202020204" pitchFamily="34" charset="0"/>
              <a:cs typeface="Arial" panose="020B0604020202020204" pitchFamily="34" charset="0"/>
            </a:endParaRPr>
          </a:p>
        </p:txBody>
      </p:sp>
      <p:sp>
        <p:nvSpPr>
          <p:cNvPr id="7" name="矩形 6"/>
          <p:cNvSpPr/>
          <p:nvPr/>
        </p:nvSpPr>
        <p:spPr>
          <a:xfrm>
            <a:off x="782320" y="2576830"/>
            <a:ext cx="5231765" cy="3085465"/>
          </a:xfrm>
          <a:prstGeom prst="rect">
            <a:avLst/>
          </a:prstGeom>
        </p:spPr>
        <p:txBody>
          <a:bodyPr wrap="none">
            <a:noAutofit/>
          </a:bodyPr>
          <a:lstStyle/>
          <a:p>
            <a:pPr algn="l"/>
            <a:r>
              <a:rPr lang="zh-CN" altLang="en-US" sz="2800">
                <a:solidFill>
                  <a:schemeClr val="tx1">
                    <a:lumMod val="65000"/>
                    <a:lumOff val="35000"/>
                  </a:schemeClr>
                </a:solidFill>
                <a:latin typeface="+mj-lt"/>
                <a:cs typeface="Arial" panose="020B0604020202020204" pitchFamily="34" charset="0"/>
              </a:rPr>
              <a:t>Mehedi Hasan Mahin(17-34902-2)</a:t>
            </a:r>
            <a:endParaRPr lang="zh-CN" altLang="en-US" sz="2800">
              <a:solidFill>
                <a:schemeClr val="tx1">
                  <a:lumMod val="65000"/>
                  <a:lumOff val="35000"/>
                </a:schemeClr>
              </a:solidFill>
              <a:latin typeface="+mj-lt"/>
              <a:cs typeface="Arial" panose="020B0604020202020204" pitchFamily="34" charset="0"/>
            </a:endParaRPr>
          </a:p>
          <a:p>
            <a:pPr algn="l"/>
            <a:endParaRPr lang="zh-CN" altLang="en-US" sz="2800">
              <a:solidFill>
                <a:schemeClr val="tx1">
                  <a:lumMod val="65000"/>
                  <a:lumOff val="35000"/>
                </a:schemeClr>
              </a:solidFill>
              <a:latin typeface="+mj-lt"/>
              <a:cs typeface="Arial" panose="020B0604020202020204" pitchFamily="34" charset="0"/>
            </a:endParaRPr>
          </a:p>
          <a:p>
            <a:pPr algn="l"/>
            <a:r>
              <a:rPr lang="zh-CN" altLang="en-US" sz="2800">
                <a:solidFill>
                  <a:schemeClr val="tx1">
                    <a:lumMod val="65000"/>
                    <a:lumOff val="35000"/>
                  </a:schemeClr>
                </a:solidFill>
                <a:latin typeface="+mj-lt"/>
                <a:cs typeface="Arial" panose="020B0604020202020204" pitchFamily="34" charset="0"/>
              </a:rPr>
              <a:t>Umma Atiya Maysha(18-36150-1)</a:t>
            </a:r>
            <a:endParaRPr lang="zh-CN" altLang="en-US" sz="2800">
              <a:solidFill>
                <a:schemeClr val="tx1">
                  <a:lumMod val="65000"/>
                  <a:lumOff val="35000"/>
                </a:schemeClr>
              </a:solidFill>
              <a:latin typeface="+mj-lt"/>
              <a:cs typeface="Arial" panose="020B0604020202020204" pitchFamily="34" charset="0"/>
            </a:endParaRPr>
          </a:p>
          <a:p>
            <a:pPr algn="l"/>
            <a:endParaRPr lang="zh-CN" altLang="en-US" sz="2800">
              <a:solidFill>
                <a:schemeClr val="tx1">
                  <a:lumMod val="65000"/>
                  <a:lumOff val="35000"/>
                </a:schemeClr>
              </a:solidFill>
              <a:latin typeface="+mj-lt"/>
              <a:cs typeface="Arial" panose="020B0604020202020204" pitchFamily="34" charset="0"/>
            </a:endParaRPr>
          </a:p>
          <a:p>
            <a:pPr algn="l"/>
            <a:r>
              <a:rPr lang="zh-CN" altLang="en-US" sz="2800">
                <a:solidFill>
                  <a:schemeClr val="tx1">
                    <a:lumMod val="65000"/>
                    <a:lumOff val="35000"/>
                  </a:schemeClr>
                </a:solidFill>
                <a:latin typeface="+mj-lt"/>
                <a:cs typeface="Arial" panose="020B0604020202020204" pitchFamily="34" charset="0"/>
              </a:rPr>
              <a:t>Minuar Hossin Tanzir(20-42246-1)</a:t>
            </a:r>
            <a:endParaRPr lang="zh-CN" altLang="en-US" sz="2800">
              <a:solidFill>
                <a:schemeClr val="tx1">
                  <a:lumMod val="65000"/>
                  <a:lumOff val="35000"/>
                </a:schemeClr>
              </a:solidFill>
              <a:latin typeface="+mj-lt"/>
              <a:cs typeface="Arial" panose="020B0604020202020204" pitchFamily="34" charset="0"/>
            </a:endParaRPr>
          </a:p>
          <a:p>
            <a:pPr algn="l"/>
            <a:endParaRPr lang="zh-CN" altLang="en-US" sz="2800">
              <a:solidFill>
                <a:schemeClr val="tx1">
                  <a:lumMod val="65000"/>
                  <a:lumOff val="35000"/>
                </a:schemeClr>
              </a:solidFill>
              <a:latin typeface="+mj-lt"/>
              <a:cs typeface="Arial" panose="020B0604020202020204" pitchFamily="34" charset="0"/>
            </a:endParaRPr>
          </a:p>
          <a:p>
            <a:pPr algn="l"/>
            <a:r>
              <a:rPr lang="zh-CN" altLang="en-US" sz="2800">
                <a:solidFill>
                  <a:schemeClr val="tx1">
                    <a:lumMod val="65000"/>
                    <a:lumOff val="35000"/>
                  </a:schemeClr>
                </a:solidFill>
                <a:latin typeface="+mj-lt"/>
                <a:cs typeface="Arial" panose="020B0604020202020204" pitchFamily="34" charset="0"/>
              </a:rPr>
              <a:t>Abdullah, C. M.(18-38631-2)</a:t>
            </a:r>
            <a:endParaRPr lang="zh-CN" altLang="en-US" sz="2800">
              <a:solidFill>
                <a:schemeClr val="tx1">
                  <a:lumMod val="65000"/>
                  <a:lumOff val="35000"/>
                </a:schemeClr>
              </a:solidFill>
              <a:latin typeface="+mj-lt"/>
              <a:cs typeface="Arial" panose="020B0604020202020204" pitchFamily="34" charset="0"/>
            </a:endParaRPr>
          </a:p>
        </p:txBody>
      </p:sp>
      <p:sp>
        <p:nvSpPr>
          <p:cNvPr id="9" name="矩形: 圆角 8"/>
          <p:cNvSpPr/>
          <p:nvPr/>
        </p:nvSpPr>
        <p:spPr>
          <a:xfrm flipV="1">
            <a:off x="720725" y="1677035"/>
            <a:ext cx="4723765" cy="7620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6516" y="-2021177"/>
            <a:ext cx="2497667" cy="2768600"/>
          </a:xfrm>
          <a:prstGeom prst="ellipse">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2946802" y="5662835"/>
            <a:ext cx="2497667" cy="1769311"/>
          </a:xfrm>
          <a:prstGeom prst="ellipse">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
        <p:nvSpPr>
          <p:cNvPr id="10" name="矩形 9"/>
          <p:cNvSpPr/>
          <p:nvPr/>
        </p:nvSpPr>
        <p:spPr>
          <a:xfrm>
            <a:off x="782318" y="1588865"/>
            <a:ext cx="3576955" cy="922020"/>
          </a:xfrm>
          <a:prstGeom prst="rect">
            <a:avLst/>
          </a:prstGeom>
        </p:spPr>
        <p:txBody>
          <a:bodyPr wrap="none">
            <a:spAutoFit/>
          </a:bodyPr>
          <a:lstStyle/>
          <a:p>
            <a:r>
              <a:rPr lang="en-US" altLang="zh-CN" sz="5400">
                <a:solidFill>
                  <a:schemeClr val="accent6">
                    <a:lumMod val="60000"/>
                    <a:lumOff val="40000"/>
                  </a:schemeClr>
                </a:solidFill>
                <a:latin typeface="Arial" panose="020B0604020202020204" pitchFamily="34" charset="0"/>
                <a:cs typeface="Arial" panose="020B0604020202020204" pitchFamily="34" charset="0"/>
              </a:rPr>
              <a:t>Conclusion</a:t>
            </a:r>
            <a:endParaRPr lang="en-US" altLang="zh-CN"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5" name="矩形: 圆角 14"/>
          <p:cNvSpPr/>
          <p:nvPr/>
        </p:nvSpPr>
        <p:spPr>
          <a:xfrm flipV="1">
            <a:off x="914400" y="2407285"/>
            <a:ext cx="3444875" cy="7620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2320" y="2577465"/>
            <a:ext cx="4754880" cy="3197860"/>
          </a:xfrm>
          <a:prstGeom prst="rect">
            <a:avLst/>
          </a:prstGeom>
        </p:spPr>
        <p:txBody>
          <a:bodyPr wrap="square">
            <a:noAutofit/>
          </a:bodyPr>
          <a:lstStyle/>
          <a:p>
            <a:endParaRPr lang="zh-CN" altLang="en-US" sz="540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Text Box 1"/>
          <p:cNvSpPr txBox="1"/>
          <p:nvPr/>
        </p:nvSpPr>
        <p:spPr>
          <a:xfrm>
            <a:off x="782320" y="2978785"/>
            <a:ext cx="4897755" cy="2260600"/>
          </a:xfrm>
          <a:prstGeom prst="rect">
            <a:avLst/>
          </a:prstGeom>
          <a:noFill/>
        </p:spPr>
        <p:txBody>
          <a:bodyPr wrap="square" rtlCol="0">
            <a:noAutofit/>
          </a:bodyPr>
          <a:p>
            <a:pPr marL="285750" indent="-285750">
              <a:buFont typeface="Wingdings" panose="05000000000000000000" charset="0"/>
              <a:buChar char="Ø"/>
            </a:pPr>
            <a:r>
              <a:rPr lang="en-US"/>
              <a:t>Precision Refinement</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a:t>Multi-Modal Integration </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a:t>Clinical Support for Healthcare Professionals</a:t>
            </a:r>
            <a:endParaRPr lang="en-US"/>
          </a:p>
          <a:p>
            <a:pPr marL="285750" indent="-285750">
              <a:buFont typeface="Wingdings" panose="05000000000000000000" charset="0"/>
              <a:buChar char="Ø"/>
            </a:pPr>
            <a:endParaRPr lang="en-US"/>
          </a:p>
          <a:p>
            <a:pPr marL="285750" indent="-285750">
              <a:buFont typeface="Wingdings" panose="05000000000000000000" charset="0"/>
              <a:buChar char="Ø"/>
            </a:pPr>
            <a:r>
              <a:rPr lang="en-US"/>
              <a:t>Optimal Filters in MRI Images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4266565" y="1760855"/>
            <a:ext cx="3839845" cy="3014345"/>
          </a:xfrm>
          <a:prstGeom prst="rect">
            <a:avLst/>
          </a:prstGeom>
        </p:spPr>
      </p:pic>
      <p:sp>
        <p:nvSpPr>
          <p:cNvPr id="4" name="矩形: 圆角 3"/>
          <p:cNvSpPr/>
          <p:nvPr/>
        </p:nvSpPr>
        <p:spPr>
          <a:xfrm>
            <a:off x="448945" y="1406525"/>
            <a:ext cx="3300095" cy="4733925"/>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任意多边形: 形状 4"/>
          <p:cNvSpPr/>
          <p:nvPr/>
        </p:nvSpPr>
        <p:spPr>
          <a:xfrm>
            <a:off x="1008860" y="1840928"/>
            <a:ext cx="2000092" cy="795369"/>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90000"/>
              </a:lnSpc>
              <a:spcBef>
                <a:spcPct val="0"/>
              </a:spcBef>
              <a:spcAft>
                <a:spcPct val="35000"/>
              </a:spcAft>
              <a:buNone/>
            </a:pPr>
            <a:endParaRPr lang="en-US" sz="2100" kern="1200">
              <a:latin typeface="+mn-lt"/>
              <a:ea typeface="+mn-ea"/>
              <a:cs typeface="+mn-ea"/>
              <a:sym typeface="+mn-lt"/>
            </a:endParaRPr>
          </a:p>
        </p:txBody>
      </p:sp>
      <p:sp>
        <p:nvSpPr>
          <p:cNvPr id="6" name="文本框 5"/>
          <p:cNvSpPr txBox="1"/>
          <p:nvPr>
            <p:custDataLst>
              <p:tags r:id="rId2"/>
            </p:custDataLst>
          </p:nvPr>
        </p:nvSpPr>
        <p:spPr>
          <a:xfrm>
            <a:off x="817880" y="2793365"/>
            <a:ext cx="2439035" cy="3125470"/>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zh-CN" altLang="en-US" sz="1200" dirty="0">
                <a:latin typeface="Times New Roman" panose="02020603050405020304" charset="0"/>
                <a:cs typeface="Times New Roman" panose="02020603050405020304" charset="0"/>
                <a:sym typeface="+mn-ea"/>
              </a:rPr>
              <a:t>The research employs a holistic approach, integrating image pre-processing, deep feature extraction, high-performance filtering, ensemble learning, and a proposed model for the detection and classification of lung and colon cancer. This structured methodology encompasses data handling, cleaning, and clinical validation</a:t>
            </a:r>
            <a:r>
              <a:rPr lang="zh-CN" altLang="en-US" sz="1200" dirty="0">
                <a:sym typeface="+mn-ea"/>
              </a:rPr>
              <a:t>.</a:t>
            </a:r>
            <a:endParaRPr lang="zh-CN" altLang="en-US" sz="1200" dirty="0">
              <a:sym typeface="+mn-ea"/>
            </a:endParaRPr>
          </a:p>
        </p:txBody>
      </p:sp>
      <p:sp>
        <p:nvSpPr>
          <p:cNvPr id="7" name="文本框 6"/>
          <p:cNvSpPr txBox="1"/>
          <p:nvPr/>
        </p:nvSpPr>
        <p:spPr>
          <a:xfrm>
            <a:off x="1009015" y="1840865"/>
            <a:ext cx="2124075" cy="795020"/>
          </a:xfrm>
          <a:prstGeom prst="rect">
            <a:avLst/>
          </a:prstGeom>
          <a:noFill/>
        </p:spPr>
        <p:txBody>
          <a:bodyPr wrap="square" rtlCol="0">
            <a:noAutofit/>
          </a:bodyPr>
          <a:lstStyle/>
          <a:p>
            <a:pPr algn="ctr"/>
            <a:r>
              <a:rPr lang="zh-CN" altLang="en-US" sz="2000">
                <a:solidFill>
                  <a:schemeClr val="bg1"/>
                </a:solidFill>
              </a:rPr>
              <a:t>Comprehensive Methodology</a:t>
            </a:r>
            <a:endParaRPr lang="zh-CN" altLang="en-US" sz="2000">
              <a:solidFill>
                <a:schemeClr val="bg1"/>
              </a:solidFill>
            </a:endParaRPr>
          </a:p>
        </p:txBody>
      </p:sp>
      <p:sp>
        <p:nvSpPr>
          <p:cNvPr id="8" name="矩形: 圆角 7"/>
          <p:cNvSpPr/>
          <p:nvPr/>
        </p:nvSpPr>
        <p:spPr>
          <a:xfrm>
            <a:off x="8484870" y="1405890"/>
            <a:ext cx="3235325" cy="4733925"/>
          </a:xfrm>
          <a:prstGeom prst="roundRect">
            <a:avLst>
              <a:gd name="adj" fmla="val 3791"/>
            </a:avLst>
          </a:prstGeom>
          <a:noFill/>
          <a:ln w="12700">
            <a:solidFill>
              <a:srgbClr val="A9D18E"/>
            </a:solidFill>
          </a:ln>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形状 8"/>
          <p:cNvSpPr/>
          <p:nvPr/>
        </p:nvSpPr>
        <p:spPr>
          <a:xfrm>
            <a:off x="9183048" y="1840928"/>
            <a:ext cx="2000092" cy="795369"/>
          </a:xfrm>
          <a:custGeom>
            <a:avLst/>
            <a:gdLst>
              <a:gd name="connsiteX0" fmla="*/ 0 w 949082"/>
              <a:gd name="connsiteY0" fmla="*/ 37742 h 377418"/>
              <a:gd name="connsiteX1" fmla="*/ 37742 w 949082"/>
              <a:gd name="connsiteY1" fmla="*/ 0 h 377418"/>
              <a:gd name="connsiteX2" fmla="*/ 911340 w 949082"/>
              <a:gd name="connsiteY2" fmla="*/ 0 h 377418"/>
              <a:gd name="connsiteX3" fmla="*/ 949082 w 949082"/>
              <a:gd name="connsiteY3" fmla="*/ 37742 h 377418"/>
              <a:gd name="connsiteX4" fmla="*/ 949082 w 949082"/>
              <a:gd name="connsiteY4" fmla="*/ 339676 h 377418"/>
              <a:gd name="connsiteX5" fmla="*/ 911340 w 949082"/>
              <a:gd name="connsiteY5" fmla="*/ 377418 h 377418"/>
              <a:gd name="connsiteX6" fmla="*/ 37742 w 949082"/>
              <a:gd name="connsiteY6" fmla="*/ 377418 h 377418"/>
              <a:gd name="connsiteX7" fmla="*/ 0 w 949082"/>
              <a:gd name="connsiteY7" fmla="*/ 339676 h 377418"/>
              <a:gd name="connsiteX8" fmla="*/ 0 w 949082"/>
              <a:gd name="connsiteY8" fmla="*/ 37742 h 37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82" h="377418">
                <a:moveTo>
                  <a:pt x="0" y="37742"/>
                </a:moveTo>
                <a:cubicBezTo>
                  <a:pt x="0" y="16898"/>
                  <a:pt x="16898" y="0"/>
                  <a:pt x="37742" y="0"/>
                </a:cubicBezTo>
                <a:lnTo>
                  <a:pt x="911340" y="0"/>
                </a:lnTo>
                <a:cubicBezTo>
                  <a:pt x="932184" y="0"/>
                  <a:pt x="949082" y="16898"/>
                  <a:pt x="949082" y="37742"/>
                </a:cubicBezTo>
                <a:lnTo>
                  <a:pt x="949082" y="339676"/>
                </a:lnTo>
                <a:cubicBezTo>
                  <a:pt x="949082" y="360520"/>
                  <a:pt x="932184" y="377418"/>
                  <a:pt x="911340" y="377418"/>
                </a:cubicBezTo>
                <a:lnTo>
                  <a:pt x="37742" y="377418"/>
                </a:lnTo>
                <a:cubicBezTo>
                  <a:pt x="16898" y="377418"/>
                  <a:pt x="0" y="360520"/>
                  <a:pt x="0" y="339676"/>
                </a:cubicBezTo>
                <a:lnTo>
                  <a:pt x="0" y="37742"/>
                </a:lnTo>
                <a:close/>
              </a:path>
            </a:pathLst>
          </a:custGeom>
          <a:solidFill>
            <a:srgbClr val="A9D18E"/>
          </a:solidFill>
          <a:ln>
            <a:no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51059" tIns="37724" rIns="51059" bIns="37724" numCol="1" spcCol="1270" anchor="ctr" anchorCtr="0">
            <a:noAutofit/>
          </a:bodyPr>
          <a:lstStyle/>
          <a:p>
            <a:pPr marL="0" lvl="0" indent="0" algn="ctr" defTabSz="933450">
              <a:lnSpc>
                <a:spcPct val="90000"/>
              </a:lnSpc>
              <a:spcBef>
                <a:spcPct val="0"/>
              </a:spcBef>
              <a:spcAft>
                <a:spcPct val="35000"/>
              </a:spcAft>
              <a:buNone/>
            </a:pPr>
            <a:endParaRPr lang="en-US" sz="2100" kern="1200">
              <a:latin typeface="+mn-lt"/>
              <a:ea typeface="+mn-ea"/>
              <a:cs typeface="+mn-ea"/>
              <a:sym typeface="+mn-lt"/>
            </a:endParaRPr>
          </a:p>
        </p:txBody>
      </p:sp>
      <p:sp>
        <p:nvSpPr>
          <p:cNvPr id="10" name="文本框 9"/>
          <p:cNvSpPr txBox="1"/>
          <p:nvPr>
            <p:custDataLst>
              <p:tags r:id="rId3"/>
            </p:custDataLst>
          </p:nvPr>
        </p:nvSpPr>
        <p:spPr>
          <a:xfrm>
            <a:off x="8877300" y="2908300"/>
            <a:ext cx="2496820" cy="2780665"/>
          </a:xfrm>
          <a:prstGeom prst="rect">
            <a:avLst/>
          </a:prstGeom>
        </p:spPr>
        <p:txBody>
          <a:bodyPr wrap="square">
            <a:noAutofit/>
          </a:bodyPr>
          <a:lstStyle>
            <a:defPPr>
              <a:defRPr lang="zh-CN"/>
            </a:defPPr>
            <a:lvl1pPr>
              <a:lnSpc>
                <a:spcPct val="130000"/>
              </a:lnSpc>
              <a:spcBef>
                <a:spcPts val="1200"/>
              </a:spcBef>
              <a:buClr>
                <a:schemeClr val="accent6"/>
              </a:buClr>
              <a:defRPr sz="1400">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zh-CN" altLang="en-US" sz="1200" dirty="0">
                <a:latin typeface="Times New Roman" panose="02020603050405020304" charset="0"/>
                <a:cs typeface="Times New Roman" panose="02020603050405020304" charset="0"/>
                <a:sym typeface="+mn-ea"/>
              </a:rPr>
              <a:t>The study prioritizes ethical standards, emphasizing patient data privacy, responsible image use, and compliance with regulations. Rigorous data handling protocols ensure transparency in medical research, aligning with ethical considerations throughout the entire process.</a:t>
            </a:r>
            <a:endParaRPr lang="zh-CN" altLang="en-US" sz="1200" dirty="0">
              <a:latin typeface="Times New Roman" panose="02020603050405020304" charset="0"/>
              <a:cs typeface="Times New Roman" panose="02020603050405020304" charset="0"/>
              <a:sym typeface="+mn-ea"/>
            </a:endParaRPr>
          </a:p>
        </p:txBody>
      </p:sp>
      <p:sp>
        <p:nvSpPr>
          <p:cNvPr id="11" name="文本框 10"/>
          <p:cNvSpPr txBox="1"/>
          <p:nvPr/>
        </p:nvSpPr>
        <p:spPr>
          <a:xfrm>
            <a:off x="9182735" y="1840865"/>
            <a:ext cx="2000250" cy="796290"/>
          </a:xfrm>
          <a:prstGeom prst="rect">
            <a:avLst/>
          </a:prstGeom>
          <a:noFill/>
        </p:spPr>
        <p:txBody>
          <a:bodyPr wrap="square" rtlCol="0">
            <a:noAutofit/>
          </a:bodyPr>
          <a:lstStyle/>
          <a:p>
            <a:pPr algn="ctr"/>
            <a:r>
              <a:rPr lang="zh-CN" altLang="en-US" sz="1600">
                <a:solidFill>
                  <a:schemeClr val="bg1"/>
                </a:solidFill>
                <a:latin typeface="Times New Roman" panose="02020603050405020304" charset="0"/>
                <a:cs typeface="Times New Roman" panose="02020603050405020304" charset="0"/>
              </a:rPr>
              <a:t>Ethical Considerations and Transparency</a:t>
            </a:r>
            <a:endParaRPr lang="zh-CN" altLang="en-US" sz="16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65239" y="969063"/>
            <a:ext cx="4444708" cy="4712907"/>
            <a:chOff x="2641893" y="5014613"/>
            <a:chExt cx="1674316" cy="1775346"/>
          </a:xfrm>
        </p:grpSpPr>
        <p:grpSp>
          <p:nvGrpSpPr>
            <p:cNvPr id="2" name="Group 21692"/>
            <p:cNvGrpSpPr/>
            <p:nvPr/>
          </p:nvGrpSpPr>
          <p:grpSpPr>
            <a:xfrm>
              <a:off x="2641893" y="5115640"/>
              <a:ext cx="1674316" cy="1674319"/>
              <a:chOff x="0" y="0"/>
              <a:chExt cx="3175000" cy="3175001"/>
            </a:xfrm>
          </p:grpSpPr>
          <p:sp>
            <p:nvSpPr>
              <p:cNvPr id="3" name="Shape 21688"/>
              <p:cNvSpPr/>
              <p:nvPr/>
            </p:nvSpPr>
            <p:spPr>
              <a:xfrm>
                <a:off x="0" y="0"/>
                <a:ext cx="3175000" cy="3175001"/>
              </a:xfrm>
              <a:prstGeom prst="roundRect">
                <a:avLst>
                  <a:gd name="adj" fmla="val 4166"/>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grpSp>
            <p:nvGrpSpPr>
              <p:cNvPr id="4" name="Group 21691"/>
              <p:cNvGrpSpPr/>
              <p:nvPr/>
            </p:nvGrpSpPr>
            <p:grpSpPr>
              <a:xfrm>
                <a:off x="63046" y="105230"/>
                <a:ext cx="3048402" cy="3048002"/>
                <a:chOff x="-454" y="41730"/>
                <a:chExt cx="3048402" cy="3048001"/>
              </a:xfrm>
            </p:grpSpPr>
            <p:sp>
              <p:nvSpPr>
                <p:cNvPr id="5" name="Shape 21689"/>
                <p:cNvSpPr/>
                <p:nvPr/>
              </p:nvSpPr>
              <p:spPr>
                <a:xfrm>
                  <a:off x="-454" y="41730"/>
                  <a:ext cx="3048000" cy="3048001"/>
                </a:xfrm>
                <a:custGeom>
                  <a:avLst/>
                  <a:gdLst/>
                  <a:ahLst/>
                  <a:cxnLst>
                    <a:cxn ang="0">
                      <a:pos x="wd2" y="hd2"/>
                    </a:cxn>
                    <a:cxn ang="5400000">
                      <a:pos x="wd2" y="hd2"/>
                    </a:cxn>
                    <a:cxn ang="10800000">
                      <a:pos x="wd2" y="hd2"/>
                    </a:cxn>
                    <a:cxn ang="16200000">
                      <a:pos x="wd2" y="hd2"/>
                    </a:cxn>
                  </a:cxnLst>
                  <a:rect l="0" t="0" r="r" b="b"/>
                  <a:pathLst>
                    <a:path w="21600" h="21600" extrusionOk="0">
                      <a:moveTo>
                        <a:pt x="900" y="0"/>
                      </a:moveTo>
                      <a:cubicBezTo>
                        <a:pt x="651" y="0"/>
                        <a:pt x="426" y="101"/>
                        <a:pt x="264" y="264"/>
                      </a:cubicBezTo>
                      <a:cubicBezTo>
                        <a:pt x="101" y="426"/>
                        <a:pt x="0" y="651"/>
                        <a:pt x="0" y="900"/>
                      </a:cubicBezTo>
                      <a:lnTo>
                        <a:pt x="0" y="20700"/>
                      </a:lnTo>
                      <a:cubicBezTo>
                        <a:pt x="0" y="20949"/>
                        <a:pt x="101" y="21174"/>
                        <a:pt x="264" y="21336"/>
                      </a:cubicBezTo>
                      <a:cubicBezTo>
                        <a:pt x="426" y="21499"/>
                        <a:pt x="651" y="21600"/>
                        <a:pt x="900" y="21600"/>
                      </a:cubicBezTo>
                      <a:lnTo>
                        <a:pt x="17547" y="21600"/>
                      </a:lnTo>
                      <a:lnTo>
                        <a:pt x="21600" y="17530"/>
                      </a:lnTo>
                      <a:lnTo>
                        <a:pt x="21600" y="900"/>
                      </a:lnTo>
                      <a:cubicBezTo>
                        <a:pt x="21600" y="651"/>
                        <a:pt x="21499" y="426"/>
                        <a:pt x="21336" y="264"/>
                      </a:cubicBezTo>
                      <a:cubicBezTo>
                        <a:pt x="21174" y="101"/>
                        <a:pt x="20949" y="0"/>
                        <a:pt x="20700" y="0"/>
                      </a:cubicBezTo>
                      <a:lnTo>
                        <a:pt x="900" y="0"/>
                      </a:lnTo>
                      <a:close/>
                    </a:path>
                  </a:pathLst>
                </a:custGeom>
                <a:solidFill>
                  <a:srgbClr val="FFFFFF"/>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6" name="Shape 21690"/>
                <p:cNvSpPr/>
                <p:nvPr/>
              </p:nvSpPr>
              <p:spPr>
                <a:xfrm rot="10800000">
                  <a:off x="2472081" y="2472095"/>
                  <a:ext cx="575867" cy="5758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8965" y="21600"/>
                      </a:lnTo>
                      <a:cubicBezTo>
                        <a:pt x="20425" y="21600"/>
                        <a:pt x="21600" y="20425"/>
                        <a:pt x="21600" y="18965"/>
                      </a:cubicBezTo>
                      <a:lnTo>
                        <a:pt x="21600" y="0"/>
                      </a:lnTo>
                      <a:close/>
                    </a:path>
                  </a:pathLst>
                </a:cu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grpSp>
        </p:grpSp>
        <p:sp>
          <p:nvSpPr>
            <p:cNvPr id="7" name="Shape 21693"/>
            <p:cNvSpPr/>
            <p:nvPr/>
          </p:nvSpPr>
          <p:spPr>
            <a:xfrm>
              <a:off x="2641893" y="5115640"/>
              <a:ext cx="1674316" cy="502296"/>
            </a:xfrm>
            <a:custGeom>
              <a:avLst/>
              <a:gdLst/>
              <a:ahLst/>
              <a:cxnLst>
                <a:cxn ang="0">
                  <a:pos x="wd2" y="hd2"/>
                </a:cxn>
                <a:cxn ang="5400000">
                  <a:pos x="wd2" y="hd2"/>
                </a:cxn>
                <a:cxn ang="10800000">
                  <a:pos x="wd2" y="hd2"/>
                </a:cxn>
                <a:cxn ang="16200000">
                  <a:pos x="wd2" y="hd2"/>
                </a:cxn>
              </a:cxnLst>
              <a:rect l="0" t="0" r="r" b="b"/>
              <a:pathLst>
                <a:path w="21600" h="21600" extrusionOk="0">
                  <a:moveTo>
                    <a:pt x="899" y="0"/>
                  </a:moveTo>
                  <a:cubicBezTo>
                    <a:pt x="402" y="0"/>
                    <a:pt x="0" y="1340"/>
                    <a:pt x="0" y="2997"/>
                  </a:cubicBezTo>
                  <a:lnTo>
                    <a:pt x="0" y="21600"/>
                  </a:lnTo>
                  <a:lnTo>
                    <a:pt x="21600" y="21600"/>
                  </a:lnTo>
                  <a:lnTo>
                    <a:pt x="21600" y="2997"/>
                  </a:lnTo>
                  <a:cubicBezTo>
                    <a:pt x="21600" y="1340"/>
                    <a:pt x="21198" y="0"/>
                    <a:pt x="20701" y="0"/>
                  </a:cubicBezTo>
                  <a:lnTo>
                    <a:pt x="899" y="0"/>
                  </a:lnTo>
                  <a:close/>
                </a:path>
              </a:pathLst>
            </a:custGeom>
            <a:solidFill>
              <a:srgbClr val="A9D18E"/>
            </a:solidFill>
            <a:ln w="12700" cap="flat">
              <a:noFill/>
              <a:miter lim="400000"/>
            </a:ln>
            <a:effectLst/>
          </p:spPr>
          <p:txBody>
            <a:bodyPr wrap="square" lIns="0" tIns="0" rIns="0" bIns="0" numCol="1" anchor="t">
              <a:noAutofit/>
            </a:bodyPr>
            <a:lstStyle/>
            <a:p>
              <a:pPr>
                <a:defRPr>
                  <a:solidFill>
                    <a:srgbClr val="37A8FA"/>
                  </a:solidFill>
                </a:defRPr>
              </a:pPr>
              <a:endParaRPr>
                <a:latin typeface="Arial" panose="020B0604020202020204" pitchFamily="34" charset="0"/>
                <a:ea typeface="Microsoft YaHei" panose="020B0503020204020204" charset="-122"/>
                <a:cs typeface="Arial" panose="020B0604020202020204" pitchFamily="34" charset="0"/>
              </a:endParaRPr>
            </a:p>
          </p:txBody>
        </p:sp>
        <p:sp>
          <p:nvSpPr>
            <p:cNvPr id="8" name="Shape 21694"/>
            <p:cNvSpPr/>
            <p:nvPr/>
          </p:nvSpPr>
          <p:spPr>
            <a:xfrm>
              <a:off x="2758178" y="5342646"/>
              <a:ext cx="1441746" cy="199154"/>
            </a:xfrm>
            <a:prstGeom prst="rect">
              <a:avLst/>
            </a:prstGeom>
            <a:noFill/>
            <a:ln w="12700" cap="flat">
              <a:noFill/>
              <a:miter lim="400000"/>
            </a:ln>
            <a:effectLst/>
          </p:spPr>
          <p:txBody>
            <a:bodyPr wrap="square" lIns="0" tIns="0" rIns="0" bIns="0" numCol="1" anchor="ctr">
              <a:noAutofit/>
            </a:bodyPr>
            <a:lstStyle>
              <a:lvl1pPr>
                <a:lnSpc>
                  <a:spcPct val="100000"/>
                </a:lnSpc>
                <a:defRPr sz="2500">
                  <a:solidFill>
                    <a:srgbClr val="FFFFFF"/>
                  </a:solidFill>
                  <a:latin typeface="Helvetica Neue Light"/>
                  <a:ea typeface="Helvetica Neue Light"/>
                  <a:cs typeface="Helvetica Neue Light"/>
                  <a:sym typeface="Helvetica Neue Light"/>
                </a:defRPr>
              </a:lvl1pPr>
            </a:lstStyle>
            <a:p>
              <a:pPr algn="ctr" defTabSz="914400"/>
              <a:endParaRPr lang="en-US" altLang="zh-CN" sz="20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grpSp>
          <p:nvGrpSpPr>
            <p:cNvPr id="9" name="Group 21701"/>
            <p:cNvGrpSpPr/>
            <p:nvPr/>
          </p:nvGrpSpPr>
          <p:grpSpPr>
            <a:xfrm>
              <a:off x="3008369" y="5178382"/>
              <a:ext cx="941365" cy="102971"/>
              <a:chOff x="0" y="0"/>
              <a:chExt cx="1785105" cy="195262"/>
            </a:xfrm>
            <a:solidFill>
              <a:srgbClr val="B68406"/>
            </a:solidFill>
          </p:grpSpPr>
          <p:sp>
            <p:nvSpPr>
              <p:cNvPr id="10" name="Shape 21695"/>
              <p:cNvSpPr/>
              <p:nvPr/>
            </p:nvSpPr>
            <p:spPr>
              <a:xfrm>
                <a:off x="0"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1" name="Shape 21696"/>
              <p:cNvSpPr/>
              <p:nvPr/>
            </p:nvSpPr>
            <p:spPr>
              <a:xfrm>
                <a:off x="317968" y="0"/>
                <a:ext cx="195264"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2" name="Shape 21697"/>
              <p:cNvSpPr/>
              <p:nvPr/>
            </p:nvSpPr>
            <p:spPr>
              <a:xfrm>
                <a:off x="635937"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3" name="Shape 21698"/>
              <p:cNvSpPr/>
              <p:nvPr/>
            </p:nvSpPr>
            <p:spPr>
              <a:xfrm>
                <a:off x="953905" y="0"/>
                <a:ext cx="195264"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4" name="Shape 21699"/>
              <p:cNvSpPr/>
              <p:nvPr/>
            </p:nvSpPr>
            <p:spPr>
              <a:xfrm>
                <a:off x="1271874"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5" name="Shape 21700"/>
              <p:cNvSpPr/>
              <p:nvPr/>
            </p:nvSpPr>
            <p:spPr>
              <a:xfrm>
                <a:off x="1589843" y="0"/>
                <a:ext cx="195263" cy="195263"/>
              </a:xfrm>
              <a:prstGeom prst="ellipse">
                <a:avLst/>
              </a:prstGeom>
              <a:solidFill>
                <a:srgbClr val="DEEDD4"/>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grpSp>
        <p:sp>
          <p:nvSpPr>
            <p:cNvPr id="16" name="Shape 21702"/>
            <p:cNvSpPr/>
            <p:nvPr/>
          </p:nvSpPr>
          <p:spPr>
            <a:xfrm>
              <a:off x="3025982"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7" name="Shape 21703"/>
            <p:cNvSpPr/>
            <p:nvPr/>
          </p:nvSpPr>
          <p:spPr>
            <a:xfrm>
              <a:off x="3193661"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8" name="Shape 21704"/>
            <p:cNvSpPr/>
            <p:nvPr/>
          </p:nvSpPr>
          <p:spPr>
            <a:xfrm>
              <a:off x="3361340"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19" name="Shape 21705"/>
            <p:cNvSpPr/>
            <p:nvPr/>
          </p:nvSpPr>
          <p:spPr>
            <a:xfrm>
              <a:off x="3529018"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20" name="Shape 21706"/>
            <p:cNvSpPr/>
            <p:nvPr/>
          </p:nvSpPr>
          <p:spPr>
            <a:xfrm>
              <a:off x="3696698"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21" name="Shape 21707"/>
            <p:cNvSpPr/>
            <p:nvPr/>
          </p:nvSpPr>
          <p:spPr>
            <a:xfrm>
              <a:off x="3864377" y="5014613"/>
              <a:ext cx="67744" cy="235348"/>
            </a:xfrm>
            <a:prstGeom prst="roundRect">
              <a:avLst>
                <a:gd name="adj" fmla="val 50000"/>
              </a:avLst>
            </a:prstGeom>
            <a:solidFill>
              <a:srgbClr val="E5E5E5"/>
            </a:solidFill>
            <a:ln w="12700" cap="flat">
              <a:noFill/>
              <a:miter lim="400000"/>
            </a:ln>
            <a:effectLst/>
          </p:spPr>
          <p:txBody>
            <a:bodyPr wrap="square" lIns="0" tIns="0" rIns="0" bIns="0" numCol="1" anchor="t">
              <a:noAutofit/>
            </a:bodyPr>
            <a:lstStyle/>
            <a:p>
              <a:endParaRPr>
                <a:latin typeface="Arial" panose="020B0604020202020204" pitchFamily="34" charset="0"/>
                <a:ea typeface="Microsoft YaHei" panose="020B0503020204020204" charset="-122"/>
                <a:cs typeface="Arial" panose="020B0604020202020204" pitchFamily="34" charset="0"/>
              </a:endParaRPr>
            </a:p>
          </p:txBody>
        </p:sp>
        <p:sp>
          <p:nvSpPr>
            <p:cNvPr id="33" name="Shape 21711"/>
            <p:cNvSpPr/>
            <p:nvPr/>
          </p:nvSpPr>
          <p:spPr>
            <a:xfrm>
              <a:off x="2894492" y="5571958"/>
              <a:ext cx="1169228" cy="847499"/>
            </a:xfrm>
            <a:prstGeom prst="rect">
              <a:avLst/>
            </a:prstGeom>
            <a:noFill/>
            <a:ln w="12700" cap="flat">
              <a:noFill/>
              <a:miter lim="400000"/>
            </a:ln>
            <a:effectLst/>
          </p:spPr>
          <p:txBody>
            <a:bodyPr wrap="square" lIns="0" tIns="0" rIns="0" bIns="0" numCol="1" anchor="ctr">
              <a:noAutofit/>
            </a:bodyPr>
            <a:lstStyle>
              <a:lvl1pPr>
                <a:defRPr sz="8000">
                  <a:solidFill>
                    <a:srgbClr val="3484C9"/>
                  </a:solidFill>
                  <a:latin typeface="+mj-lt"/>
                  <a:ea typeface="+mj-ea"/>
                  <a:cs typeface="+mj-cs"/>
                  <a:sym typeface="Helvetica Neue UltraLight"/>
                </a:defRPr>
              </a:lvl1pPr>
            </a:lstStyle>
            <a:p>
              <a:pPr algn="ctr">
                <a:lnSpc>
                  <a:spcPct val="150000"/>
                </a:lnSpc>
              </a:pPr>
              <a:r>
                <a:rPr lang="en-US" altLang="zh-CN" sz="4000" dirty="0">
                  <a:solidFill>
                    <a:schemeClr val="tx1">
                      <a:lumMod val="65000"/>
                      <a:lumOff val="35000"/>
                    </a:schemeClr>
                  </a:solidFill>
                </a:rPr>
                <a:t>                Future Work</a:t>
              </a:r>
              <a:endParaRPr lang="en-US" altLang="zh-CN" sz="4000" dirty="0">
                <a:solidFill>
                  <a:schemeClr val="tx1">
                    <a:lumMod val="65000"/>
                    <a:lumOff val="35000"/>
                  </a:schemeClr>
                </a:solidFill>
              </a:endParaRPr>
            </a:p>
          </p:txBody>
        </p:sp>
      </p:grpSp>
      <p:sp>
        <p:nvSpPr>
          <p:cNvPr id="24" name="矩形 23"/>
          <p:cNvSpPr/>
          <p:nvPr/>
        </p:nvSpPr>
        <p:spPr>
          <a:xfrm>
            <a:off x="5685222" y="1384481"/>
            <a:ext cx="5891152" cy="88784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1</a:t>
            </a:r>
            <a:endParaRPr lang="zh-CN" altLang="en-US">
              <a:latin typeface="Arial" panose="020B0604020202020204" pitchFamily="34" charset="0"/>
              <a:cs typeface="Arial" panose="020B0604020202020204" pitchFamily="34" charset="0"/>
            </a:endParaRPr>
          </a:p>
        </p:txBody>
      </p:sp>
      <p:sp>
        <p:nvSpPr>
          <p:cNvPr id="26" name="矩形 25"/>
          <p:cNvSpPr/>
          <p:nvPr/>
        </p:nvSpPr>
        <p:spPr>
          <a:xfrm>
            <a:off x="5685220" y="2982592"/>
            <a:ext cx="5891152" cy="88784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2</a:t>
            </a:r>
            <a:endParaRPr lang="zh-CN" altLang="en-US">
              <a:latin typeface="Arial" panose="020B0604020202020204" pitchFamily="34" charset="0"/>
              <a:cs typeface="Arial" panose="020B0604020202020204" pitchFamily="34" charset="0"/>
            </a:endParaRPr>
          </a:p>
        </p:txBody>
      </p:sp>
      <p:sp>
        <p:nvSpPr>
          <p:cNvPr id="28" name="矩形 27"/>
          <p:cNvSpPr/>
          <p:nvPr/>
        </p:nvSpPr>
        <p:spPr>
          <a:xfrm>
            <a:off x="5685155" y="4580890"/>
            <a:ext cx="5891530" cy="1141730"/>
          </a:xfrm>
          <a:prstGeom prst="rect">
            <a:avLst/>
          </a:prstGeom>
          <a:ln w="12700">
            <a:solidFill>
              <a:srgbClr val="A9D18E"/>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r">
              <a:lnSpc>
                <a:spcPct val="150000"/>
              </a:lnSpc>
            </a:pPr>
            <a:r>
              <a:rPr lang="en-US" altLang="zh-CN">
                <a:latin typeface="Arial" panose="020B0604020202020204" pitchFamily="34" charset="0"/>
                <a:cs typeface="Arial" panose="020B0604020202020204" pitchFamily="34" charset="0"/>
              </a:rPr>
              <a:t>3</a:t>
            </a:r>
            <a:endParaRPr lang="zh-CN" altLang="en-US">
              <a:latin typeface="Arial" panose="020B0604020202020204" pitchFamily="34" charset="0"/>
              <a:cs typeface="Arial" panose="020B0604020202020204" pitchFamily="34" charset="0"/>
            </a:endParaRPr>
          </a:p>
        </p:txBody>
      </p:sp>
      <p:sp>
        <p:nvSpPr>
          <p:cNvPr id="30" name="文本框 29"/>
          <p:cNvSpPr txBox="1"/>
          <p:nvPr>
            <p:custDataLst>
              <p:tags r:id="rId1"/>
            </p:custDataLst>
          </p:nvPr>
        </p:nvSpPr>
        <p:spPr>
          <a:xfrm>
            <a:off x="5868035" y="1522095"/>
            <a:ext cx="5600065" cy="678815"/>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en-US" altLang="zh-CN" b="1" dirty="0">
                <a:latin typeface="Times New Roman" panose="02020603050405020304" charset="0"/>
                <a:cs typeface="Times New Roman" panose="02020603050405020304" charset="0"/>
              </a:rPr>
              <a:t>Applying deep learning models for improve accuracies.</a:t>
            </a:r>
            <a:endParaRPr lang="en-US" altLang="zh-CN" b="1" dirty="0">
              <a:latin typeface="Times New Roman" panose="02020603050405020304" charset="0"/>
              <a:cs typeface="Times New Roman" panose="02020603050405020304" charset="0"/>
            </a:endParaRPr>
          </a:p>
        </p:txBody>
      </p:sp>
      <p:sp>
        <p:nvSpPr>
          <p:cNvPr id="31" name="文本框 30"/>
          <p:cNvSpPr txBox="1"/>
          <p:nvPr>
            <p:custDataLst>
              <p:tags r:id="rId2"/>
            </p:custDataLst>
          </p:nvPr>
        </p:nvSpPr>
        <p:spPr>
          <a:xfrm>
            <a:off x="5868035" y="3120390"/>
            <a:ext cx="5600065" cy="603885"/>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nSpc>
                <a:spcPct val="150000"/>
              </a:lnSpc>
            </a:pPr>
            <a:r>
              <a:rPr lang="en-GB" b="1">
                <a:latin typeface="Times New Roman" panose="02020603050405020304" charset="0"/>
                <a:ea typeface="Josefin Sans Light"/>
                <a:cs typeface="Times New Roman" panose="02020603050405020304" charset="0"/>
                <a:sym typeface="Josefin Sans Light"/>
              </a:rPr>
              <a:t>Collecting most recent dataset from a wide range of sources</a:t>
            </a:r>
            <a:r>
              <a:rPr lang="en-GB" sz="1200">
                <a:latin typeface="Times New Roman" panose="02020603050405020304" charset="0"/>
                <a:ea typeface="Josefin Sans Light"/>
                <a:cs typeface="Times New Roman" panose="02020603050405020304" charset="0"/>
                <a:sym typeface="Josefin Sans Light"/>
              </a:rPr>
              <a:t>.</a:t>
            </a:r>
            <a:endParaRPr sz="1200">
              <a:latin typeface="Times New Roman" panose="02020603050405020304" charset="0"/>
              <a:ea typeface="Josefin Sans Light"/>
              <a:cs typeface="Times New Roman" panose="02020603050405020304" charset="0"/>
              <a:sym typeface="Josefin Sans Light"/>
            </a:endParaRPr>
          </a:p>
          <a:p>
            <a:pPr>
              <a:lnSpc>
                <a:spcPct val="150000"/>
              </a:lnSpc>
            </a:pPr>
            <a:endParaRPr lang="zh-CN" altLang="en-US" sz="1200" dirty="0">
              <a:latin typeface="Times New Roman" panose="02020603050405020304" charset="0"/>
              <a:cs typeface="Times New Roman" panose="02020603050405020304" charset="0"/>
            </a:endParaRPr>
          </a:p>
        </p:txBody>
      </p:sp>
      <p:sp>
        <p:nvSpPr>
          <p:cNvPr id="32" name="文本框 31"/>
          <p:cNvSpPr txBox="1"/>
          <p:nvPr>
            <p:custDataLst>
              <p:tags r:id="rId3"/>
            </p:custDataLst>
          </p:nvPr>
        </p:nvSpPr>
        <p:spPr>
          <a:xfrm>
            <a:off x="5765165" y="4643120"/>
            <a:ext cx="5633720" cy="1036320"/>
          </a:xfrm>
          <a:prstGeom prst="rect">
            <a:avLst/>
          </a:prstGeom>
        </p:spPr>
        <p:txBody>
          <a:bodyPr wrap="square">
            <a:noAutofit/>
          </a:bodyPr>
          <a:lstStyle>
            <a:defPPr>
              <a:defRPr lang="zh-CN"/>
            </a:defPPr>
            <a:lvl1pPr>
              <a:lnSpc>
                <a:spcPct val="130000"/>
              </a:lnSpc>
              <a:spcBef>
                <a:spcPts val="1200"/>
              </a:spcBef>
              <a:buClr>
                <a:schemeClr val="accent6"/>
              </a:buClr>
              <a:defRPr sz="140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lvl1pPr>
          </a:lstStyle>
          <a:p>
            <a:pPr algn="just">
              <a:lnSpc>
                <a:spcPct val="150000"/>
              </a:lnSpc>
            </a:pPr>
            <a:r>
              <a:rPr lang="en-GB" b="1">
                <a:latin typeface="Times New Roman" panose="02020603050405020304" charset="0"/>
                <a:ea typeface="Josefin Sans Light"/>
                <a:cs typeface="Times New Roman" panose="02020603050405020304" charset="0"/>
                <a:sym typeface="Josefin Sans Light"/>
              </a:rPr>
              <a:t>To increase the detection of web threats, deep learning techniques can be used with more conventional methods like static analysis, dynamic analysis, and hybrid analysis</a:t>
            </a:r>
            <a:endParaRPr lang="zh-CN" altLang="en-US" b="1" dirty="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69259" r="50000"/>
          <a:stretch>
            <a:fillRect/>
          </a:stretch>
        </p:blipFill>
        <p:spPr>
          <a:xfrm>
            <a:off x="859254" y="3346450"/>
            <a:ext cx="3789741" cy="2854279"/>
          </a:xfrm>
          <a:prstGeom prst="rect">
            <a:avLst/>
          </a:prstGeom>
        </p:spPr>
      </p:pic>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0268" t="34629" r="-268" b="34629"/>
          <a:stretch>
            <a:fillRect/>
          </a:stretch>
        </p:blipFill>
        <p:spPr>
          <a:xfrm>
            <a:off x="7250466" y="692150"/>
            <a:ext cx="3789741" cy="2854279"/>
          </a:xfrm>
          <a:prstGeom prst="rect">
            <a:avLst/>
          </a:prstGeom>
        </p:spPr>
      </p:pic>
      <p:sp>
        <p:nvSpPr>
          <p:cNvPr id="5" name="文本框 4"/>
          <p:cNvSpPr txBox="1"/>
          <p:nvPr/>
        </p:nvSpPr>
        <p:spPr>
          <a:xfrm>
            <a:off x="810260" y="898525"/>
            <a:ext cx="4131310" cy="706755"/>
          </a:xfrm>
          <a:prstGeom prst="rect">
            <a:avLst/>
          </a:prstGeom>
          <a:solidFill>
            <a:schemeClr val="accent6">
              <a:lumMod val="40000"/>
              <a:lumOff val="60000"/>
              <a:alpha val="55000"/>
            </a:schemeClr>
          </a:solidFill>
        </p:spPr>
        <p:txBody>
          <a:bodyPr wrap="square" rtlCol="0">
            <a:spAutoFit/>
          </a:bodyPr>
          <a:lstStyle/>
          <a:p>
            <a:pPr algn="ctr"/>
            <a:r>
              <a:rPr lang="zh-CN" altLang="en-US" sz="2000">
                <a:solidFill>
                  <a:schemeClr val="tx1">
                    <a:lumMod val="65000"/>
                    <a:lumOff val="35000"/>
                  </a:schemeClr>
                </a:solidFill>
                <a:latin typeface="Times New Roman" panose="02020603050405020304" charset="0"/>
                <a:cs typeface="Times New Roman" panose="02020603050405020304" charset="0"/>
              </a:rPr>
              <a:t>Integration of Advanced Imaging Techniques</a:t>
            </a:r>
            <a:endParaRPr lang="zh-CN" altLang="en-US" sz="2000">
              <a:solidFill>
                <a:schemeClr val="tx1">
                  <a:lumMod val="65000"/>
                  <a:lumOff val="35000"/>
                </a:schemeClr>
              </a:solidFill>
              <a:latin typeface="Times New Roman" panose="02020603050405020304" charset="0"/>
              <a:cs typeface="Times New Roman" panose="02020603050405020304" charset="0"/>
            </a:endParaRPr>
          </a:p>
        </p:txBody>
      </p:sp>
      <p:sp>
        <p:nvSpPr>
          <p:cNvPr id="7" name="文本框 6"/>
          <p:cNvSpPr txBox="1"/>
          <p:nvPr/>
        </p:nvSpPr>
        <p:spPr>
          <a:xfrm>
            <a:off x="7420610" y="4027170"/>
            <a:ext cx="3679825" cy="398780"/>
          </a:xfrm>
          <a:prstGeom prst="rect">
            <a:avLst/>
          </a:prstGeom>
          <a:solidFill>
            <a:schemeClr val="lt2"/>
          </a:solidFill>
        </p:spPr>
        <p:txBody>
          <a:bodyPr wrap="square" rtlCol="0">
            <a:spAutoFit/>
          </a:bodyPr>
          <a:lstStyle/>
          <a:p>
            <a:pPr algn="ctr"/>
            <a:r>
              <a:rPr lang="zh-CN" altLang="en-US" sz="2000">
                <a:solidFill>
                  <a:schemeClr val="tx1">
                    <a:lumMod val="65000"/>
                    <a:lumOff val="35000"/>
                  </a:schemeClr>
                </a:solidFill>
              </a:rPr>
              <a:t>Real-time Monitoring Solutions</a:t>
            </a:r>
            <a:endParaRPr lang="zh-CN" altLang="en-US" sz="2000">
              <a:solidFill>
                <a:schemeClr val="tx1">
                  <a:lumMod val="65000"/>
                  <a:lumOff val="35000"/>
                </a:schemeClr>
              </a:solidFill>
            </a:endParaRPr>
          </a:p>
        </p:txBody>
      </p:sp>
      <p:cxnSp>
        <p:nvCxnSpPr>
          <p:cNvPr id="10" name="直接连接符 9"/>
          <p:cNvCxnSpPr/>
          <p:nvPr/>
        </p:nvCxnSpPr>
        <p:spPr>
          <a:xfrm>
            <a:off x="6096000" y="-663621"/>
            <a:ext cx="0" cy="8420100"/>
          </a:xfrm>
          <a:prstGeom prst="line">
            <a:avLst/>
          </a:prstGeom>
          <a:ln w="44450">
            <a:solidFill>
              <a:srgbClr val="A9D18E"/>
            </a:solidFill>
          </a:ln>
        </p:spPr>
        <p:style>
          <a:lnRef idx="1">
            <a:schemeClr val="accent1"/>
          </a:lnRef>
          <a:fillRef idx="0">
            <a:schemeClr val="accent1"/>
          </a:fillRef>
          <a:effectRef idx="0">
            <a:schemeClr val="accent1"/>
          </a:effectRef>
          <a:fontRef idx="minor">
            <a:schemeClr val="tx1"/>
          </a:fontRef>
        </p:style>
      </p:cxnSp>
      <p:sp>
        <p:nvSpPr>
          <p:cNvPr id="11" name="文本框 6"/>
          <p:cNvSpPr txBox="1"/>
          <p:nvPr/>
        </p:nvSpPr>
        <p:spPr>
          <a:xfrm>
            <a:off x="7421245" y="4662170"/>
            <a:ext cx="3679190" cy="706755"/>
          </a:xfrm>
          <a:prstGeom prst="rect">
            <a:avLst/>
          </a:prstGeom>
          <a:solidFill>
            <a:schemeClr val="accent6">
              <a:lumMod val="40000"/>
              <a:lumOff val="60000"/>
              <a:alpha val="73000"/>
            </a:schemeClr>
          </a:solidFill>
        </p:spPr>
        <p:txBody>
          <a:bodyPr wrap="square" rtlCol="0">
            <a:spAutoFit/>
          </a:bodyPr>
          <a:p>
            <a:pPr algn="ctr"/>
            <a:r>
              <a:rPr lang="zh-CN" altLang="en-US" sz="2000">
                <a:solidFill>
                  <a:schemeClr val="tx1">
                    <a:lumMod val="65000"/>
                    <a:lumOff val="35000"/>
                  </a:schemeClr>
                </a:solidFill>
              </a:rPr>
              <a:t>Personalized Medicine Approaches</a:t>
            </a:r>
            <a:endParaRPr lang="zh-CN" altLang="en-US" sz="2000">
              <a:solidFill>
                <a:schemeClr val="tx1">
                  <a:lumMod val="65000"/>
                  <a:lumOff val="35000"/>
                </a:schemeClr>
              </a:solidFill>
            </a:endParaRPr>
          </a:p>
        </p:txBody>
      </p:sp>
      <p:sp>
        <p:nvSpPr>
          <p:cNvPr id="12" name="文本框 6"/>
          <p:cNvSpPr txBox="1"/>
          <p:nvPr/>
        </p:nvSpPr>
        <p:spPr>
          <a:xfrm>
            <a:off x="7420610" y="5528310"/>
            <a:ext cx="3682365" cy="706755"/>
          </a:xfrm>
          <a:prstGeom prst="rect">
            <a:avLst/>
          </a:prstGeom>
          <a:solidFill>
            <a:schemeClr val="lt2"/>
          </a:solidFill>
        </p:spPr>
        <p:txBody>
          <a:bodyPr wrap="square" rtlCol="0">
            <a:spAutoFit/>
          </a:bodyPr>
          <a:lstStyle/>
          <a:p>
            <a:pPr algn="ctr"/>
            <a:r>
              <a:rPr lang="zh-CN" altLang="en-US" sz="2000">
                <a:solidFill>
                  <a:schemeClr val="tx1">
                    <a:lumMod val="65000"/>
                    <a:lumOff val="35000"/>
                  </a:schemeClr>
                </a:solidFill>
              </a:rPr>
              <a:t>Collaboration with Healthcare Professionals</a:t>
            </a:r>
            <a:endParaRPr lang="zh-CN" altLang="en-US" sz="2000">
              <a:solidFill>
                <a:schemeClr val="tx1">
                  <a:lumMod val="65000"/>
                  <a:lumOff val="35000"/>
                </a:schemeClr>
              </a:solidFill>
            </a:endParaRPr>
          </a:p>
        </p:txBody>
      </p:sp>
      <p:sp>
        <p:nvSpPr>
          <p:cNvPr id="13" name="文本框 6"/>
          <p:cNvSpPr txBox="1"/>
          <p:nvPr/>
        </p:nvSpPr>
        <p:spPr>
          <a:xfrm>
            <a:off x="815975" y="2632710"/>
            <a:ext cx="4125595" cy="398780"/>
          </a:xfrm>
          <a:prstGeom prst="rect">
            <a:avLst/>
          </a:prstGeom>
          <a:solidFill>
            <a:schemeClr val="accent6">
              <a:lumMod val="40000"/>
              <a:lumOff val="60000"/>
              <a:alpha val="66000"/>
            </a:schemeClr>
          </a:solidFill>
        </p:spPr>
        <p:txBody>
          <a:bodyPr wrap="square" rtlCol="0">
            <a:spAutoFit/>
          </a:bodyPr>
          <a:p>
            <a:pPr algn="ctr"/>
            <a:r>
              <a:rPr lang="zh-CN" altLang="en-US" sz="2000">
                <a:solidFill>
                  <a:schemeClr val="tx1">
                    <a:lumMod val="65000"/>
                    <a:lumOff val="35000"/>
                  </a:schemeClr>
                </a:solidFill>
              </a:rPr>
              <a:t>Multi-modal Data Fusion</a:t>
            </a:r>
            <a:endParaRPr lang="zh-CN" altLang="en-US" sz="2000">
              <a:solidFill>
                <a:schemeClr val="tx1">
                  <a:lumMod val="65000"/>
                  <a:lumOff val="35000"/>
                </a:schemeClr>
              </a:solidFill>
            </a:endParaRPr>
          </a:p>
        </p:txBody>
      </p:sp>
      <p:sp>
        <p:nvSpPr>
          <p:cNvPr id="14" name="文本框 6"/>
          <p:cNvSpPr txBox="1"/>
          <p:nvPr/>
        </p:nvSpPr>
        <p:spPr>
          <a:xfrm>
            <a:off x="810260" y="1918970"/>
            <a:ext cx="4131310" cy="398780"/>
          </a:xfrm>
          <a:prstGeom prst="rect">
            <a:avLst/>
          </a:prstGeom>
          <a:solidFill>
            <a:schemeClr val="lt2"/>
          </a:solidFill>
        </p:spPr>
        <p:txBody>
          <a:bodyPr wrap="square" rtlCol="0">
            <a:spAutoFit/>
          </a:bodyPr>
          <a:p>
            <a:pPr algn="ctr"/>
            <a:r>
              <a:rPr lang="zh-CN" altLang="en-US" sz="2000">
                <a:solidFill>
                  <a:schemeClr val="tx1">
                    <a:lumMod val="65000"/>
                    <a:lumOff val="35000"/>
                  </a:schemeClr>
                </a:solidFill>
              </a:rPr>
              <a:t>Machine Learning Optimization</a:t>
            </a:r>
            <a:endParaRPr lang="zh-CN" altLang="en-US" sz="2000">
              <a:solidFill>
                <a:schemeClr val="tx1">
                  <a:lumMod val="65000"/>
                  <a:lumOff val="3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5006340" y="-904240"/>
            <a:ext cx="8195945" cy="8336280"/>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66516" y="-2021177"/>
            <a:ext cx="2497667" cy="2768600"/>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2946802" y="5662835"/>
            <a:ext cx="2497667"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18" y="2099661"/>
            <a:ext cx="6570982" cy="923330"/>
          </a:xfrm>
          <a:prstGeom prst="rect">
            <a:avLst/>
          </a:prstGeom>
        </p:spPr>
        <p:txBody>
          <a:bodyPr wrap="square">
            <a:spAutoFit/>
          </a:bodyPr>
          <a:lstStyle/>
          <a:p>
            <a:r>
              <a:rPr lang="en-US" altLang="zh-CN" sz="5400">
                <a:solidFill>
                  <a:schemeClr val="accent6">
                    <a:lumMod val="60000"/>
                    <a:lumOff val="40000"/>
                  </a:schemeClr>
                </a:solidFill>
                <a:latin typeface="Arial" panose="020B0604020202020204" pitchFamily="34" charset="0"/>
                <a:cs typeface="Arial" panose="020B0604020202020204" pitchFamily="34" charset="0"/>
              </a:rPr>
              <a:t>Thanks for attention</a:t>
            </a:r>
            <a:endParaRPr lang="zh-CN" altLang="en-US"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4" name="矩形 13"/>
          <p:cNvSpPr/>
          <p:nvPr/>
        </p:nvSpPr>
        <p:spPr>
          <a:xfrm>
            <a:off x="782318" y="3496398"/>
            <a:ext cx="2616200" cy="521970"/>
          </a:xfrm>
          <a:prstGeom prst="rect">
            <a:avLst/>
          </a:prstGeom>
        </p:spPr>
        <p:txBody>
          <a:bodyPr wrap="none">
            <a:spAutoFit/>
          </a:bodyPr>
          <a:lstStyle/>
          <a:p>
            <a:r>
              <a:rPr lang="en-US" altLang="zh-CN" sz="2800">
                <a:solidFill>
                  <a:schemeClr val="tx1">
                    <a:lumMod val="65000"/>
                    <a:lumOff val="35000"/>
                  </a:schemeClr>
                </a:solidFill>
                <a:latin typeface="+mj-lt"/>
                <a:cs typeface="Arial" panose="020B0604020202020204" pitchFamily="34" charset="0"/>
              </a:rPr>
              <a:t>Any Question???</a:t>
            </a:r>
            <a:endParaRPr lang="en-US" altLang="zh-CN" sz="2800">
              <a:solidFill>
                <a:schemeClr val="tx1">
                  <a:lumMod val="65000"/>
                  <a:lumOff val="35000"/>
                </a:schemeClr>
              </a:solidFill>
              <a:latin typeface="+mj-lt"/>
              <a:cs typeface="Arial" panose="020B0604020202020204" pitchFamily="34" charset="0"/>
            </a:endParaRPr>
          </a:p>
        </p:txBody>
      </p:sp>
      <p:sp>
        <p:nvSpPr>
          <p:cNvPr id="16" name="矩形: 圆角 15"/>
          <p:cNvSpPr/>
          <p:nvPr/>
        </p:nvSpPr>
        <p:spPr>
          <a:xfrm>
            <a:off x="914401" y="3191116"/>
            <a:ext cx="872066" cy="45719"/>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descr="endpic"/>
          <p:cNvPicPr>
            <a:picLocks noChangeAspect="1"/>
          </p:cNvPicPr>
          <p:nvPr/>
        </p:nvPicPr>
        <p:blipFill>
          <a:blip r:embed="rId1"/>
          <a:srcRect t="17833" r="-1158" b="13318"/>
          <a:stretch>
            <a:fillRect/>
          </a:stretch>
        </p:blipFill>
        <p:spPr>
          <a:xfrm>
            <a:off x="7172325" y="1407160"/>
            <a:ext cx="4713605" cy="4392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11"/>
          <p:cNvSpPr/>
          <p:nvPr/>
        </p:nvSpPr>
        <p:spPr>
          <a:xfrm>
            <a:off x="6568450" y="-713356"/>
            <a:ext cx="6857499" cy="8209997"/>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57499" h="8209997">
                <a:moveTo>
                  <a:pt x="2819282" y="5401022"/>
                </a:moveTo>
                <a:cubicBezTo>
                  <a:pt x="2464934" y="4225136"/>
                  <a:pt x="-64688" y="2260114"/>
                  <a:pt x="1267" y="979018"/>
                </a:cubicBezTo>
                <a:cubicBezTo>
                  <a:pt x="250102" y="-340579"/>
                  <a:pt x="4596237" y="-94873"/>
                  <a:pt x="5717580" y="380641"/>
                </a:cubicBezTo>
                <a:cubicBezTo>
                  <a:pt x="6838923" y="856155"/>
                  <a:pt x="6501345" y="2596594"/>
                  <a:pt x="6729325" y="3832104"/>
                </a:cubicBezTo>
                <a:cubicBezTo>
                  <a:pt x="6957305" y="5067614"/>
                  <a:pt x="6950889" y="6774092"/>
                  <a:pt x="6122934" y="7495319"/>
                </a:cubicBezTo>
                <a:cubicBezTo>
                  <a:pt x="5294979" y="8216546"/>
                  <a:pt x="2677965" y="8383385"/>
                  <a:pt x="2127357" y="8034336"/>
                </a:cubicBezTo>
                <a:cubicBezTo>
                  <a:pt x="1576749" y="7685287"/>
                  <a:pt x="3173630" y="6576908"/>
                  <a:pt x="2819282" y="5401022"/>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66516" y="-2021177"/>
            <a:ext cx="2497667" cy="2768600"/>
          </a:xfrm>
          <a:prstGeom prst="ellipse">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4265679" y="6451230"/>
            <a:ext cx="1618020" cy="1045411"/>
          </a:xfrm>
          <a:prstGeom prst="ellipse">
            <a:avLst/>
          </a:prstGeom>
          <a:solidFill>
            <a:schemeClr val="bg1">
              <a:lumMod val="8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077710" y="901700"/>
            <a:ext cx="3564890" cy="5054600"/>
          </a:xfrm>
          <a:prstGeom prst="rect">
            <a:avLst/>
          </a:prstGeom>
        </p:spPr>
      </p:pic>
      <p:sp>
        <p:nvSpPr>
          <p:cNvPr id="11" name="矩形 10"/>
          <p:cNvSpPr/>
          <p:nvPr/>
        </p:nvSpPr>
        <p:spPr>
          <a:xfrm>
            <a:off x="1153775" y="652797"/>
            <a:ext cx="4070345" cy="922020"/>
          </a:xfrm>
          <a:prstGeom prst="rect">
            <a:avLst/>
          </a:prstGeom>
          <a:solidFill>
            <a:schemeClr val="accent6">
              <a:lumMod val="40000"/>
              <a:lumOff val="60000"/>
              <a:alpha val="70000"/>
            </a:schemeClr>
          </a:solidFill>
        </p:spPr>
        <p:txBody>
          <a:bodyPr wrap="square">
            <a:spAutoFit/>
          </a:bodyPr>
          <a:lstStyle/>
          <a:p>
            <a:r>
              <a:rPr lang="en-US" altLang="zh-CN" sz="5400">
                <a:solidFill>
                  <a:schemeClr val="bg1">
                    <a:lumMod val="50000"/>
                  </a:schemeClr>
                </a:solidFill>
                <a:latin typeface="Times New Roman" panose="02020603050405020304" charset="0"/>
                <a:cs typeface="Times New Roman" panose="02020603050405020304" charset="0"/>
              </a:rPr>
              <a:t>CONTENTS</a:t>
            </a:r>
            <a:endParaRPr lang="en-US" altLang="zh-CN" sz="5400">
              <a:solidFill>
                <a:schemeClr val="bg1">
                  <a:lumMod val="50000"/>
                </a:schemeClr>
              </a:solidFill>
              <a:latin typeface="Times New Roman" panose="02020603050405020304" charset="0"/>
              <a:cs typeface="Times New Roman" panose="02020603050405020304" charset="0"/>
            </a:endParaRPr>
          </a:p>
        </p:txBody>
      </p:sp>
      <p:sp>
        <p:nvSpPr>
          <p:cNvPr id="12" name="文本框 11"/>
          <p:cNvSpPr txBox="1"/>
          <p:nvPr/>
        </p:nvSpPr>
        <p:spPr>
          <a:xfrm>
            <a:off x="1765206" y="1594218"/>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Introduction</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菱形 13"/>
          <p:cNvSpPr/>
          <p:nvPr/>
        </p:nvSpPr>
        <p:spPr>
          <a:xfrm>
            <a:off x="1153684" y="1482192"/>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1</a:t>
            </a:r>
            <a:endParaRPr lang="zh-CN" altLang="en-US"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文本框 14"/>
          <p:cNvSpPr txBox="1"/>
          <p:nvPr/>
        </p:nvSpPr>
        <p:spPr>
          <a:xfrm>
            <a:off x="1699166" y="3159740"/>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Methods</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菱形 16"/>
          <p:cNvSpPr/>
          <p:nvPr/>
        </p:nvSpPr>
        <p:spPr>
          <a:xfrm>
            <a:off x="1145429" y="2036794"/>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2</a:t>
            </a:r>
            <a:endParaRPr lang="zh-CN" altLang="en-US"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18" name="文本框 17"/>
          <p:cNvSpPr txBox="1"/>
          <p:nvPr/>
        </p:nvSpPr>
        <p:spPr>
          <a:xfrm>
            <a:off x="1765206" y="4751932"/>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Accuracy &amp; Result</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菱形 19"/>
          <p:cNvSpPr/>
          <p:nvPr/>
        </p:nvSpPr>
        <p:spPr>
          <a:xfrm>
            <a:off x="1144794" y="2571711"/>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3</a:t>
            </a:r>
            <a:endParaRPr lang="zh-CN" altLang="en-US"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1765206" y="5295287"/>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Discussion</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菱形 22"/>
          <p:cNvSpPr/>
          <p:nvPr/>
        </p:nvSpPr>
        <p:spPr>
          <a:xfrm>
            <a:off x="1146699" y="3118241"/>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4</a:t>
            </a:r>
            <a:endParaRPr lang="zh-CN" altLang="en-US"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菱形 22"/>
          <p:cNvSpPr/>
          <p:nvPr/>
        </p:nvSpPr>
        <p:spPr>
          <a:xfrm>
            <a:off x="1144159" y="3664341"/>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5</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菱形 22"/>
          <p:cNvSpPr/>
          <p:nvPr/>
        </p:nvSpPr>
        <p:spPr>
          <a:xfrm>
            <a:off x="945515" y="6237605"/>
            <a:ext cx="895985" cy="54610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tx1">
                    <a:lumMod val="65000"/>
                    <a:lumOff val="35000"/>
                  </a:schemeClr>
                </a:solidFill>
                <a:latin typeface="Arial" panose="020B0604020202020204" pitchFamily="34" charset="0"/>
                <a:cs typeface="Arial" panose="020B0604020202020204" pitchFamily="34" charset="0"/>
              </a:rPr>
              <a:t>10</a:t>
            </a:r>
            <a:endParaRPr lang="en-US" altLang="zh-CN">
              <a:solidFill>
                <a:schemeClr val="tx1">
                  <a:lumMod val="65000"/>
                  <a:lumOff val="35000"/>
                </a:schemeClr>
              </a:solidFill>
              <a:latin typeface="Arial" panose="020B0604020202020204" pitchFamily="34" charset="0"/>
              <a:cs typeface="Arial" panose="020B0604020202020204" pitchFamily="34" charset="0"/>
            </a:endParaRPr>
          </a:p>
        </p:txBody>
      </p:sp>
      <p:sp>
        <p:nvSpPr>
          <p:cNvPr id="4" name="菱形 22"/>
          <p:cNvSpPr/>
          <p:nvPr/>
        </p:nvSpPr>
        <p:spPr>
          <a:xfrm>
            <a:off x="1148604" y="5221361"/>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8</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菱形 22"/>
          <p:cNvSpPr/>
          <p:nvPr/>
        </p:nvSpPr>
        <p:spPr>
          <a:xfrm>
            <a:off x="1142889" y="4677801"/>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7</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菱形 22"/>
          <p:cNvSpPr/>
          <p:nvPr/>
        </p:nvSpPr>
        <p:spPr>
          <a:xfrm>
            <a:off x="1143524" y="4132336"/>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6</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文本框 14"/>
          <p:cNvSpPr txBox="1"/>
          <p:nvPr/>
        </p:nvSpPr>
        <p:spPr>
          <a:xfrm>
            <a:off x="1687736" y="2657455"/>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DataSets</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6" name="文本框 14"/>
          <p:cNvSpPr txBox="1"/>
          <p:nvPr/>
        </p:nvSpPr>
        <p:spPr>
          <a:xfrm>
            <a:off x="1699166" y="2074525"/>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Literature Review</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7" name="文本框 14"/>
          <p:cNvSpPr txBox="1"/>
          <p:nvPr/>
        </p:nvSpPr>
        <p:spPr>
          <a:xfrm>
            <a:off x="1765206" y="3720445"/>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Flowchats</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文本框 14"/>
          <p:cNvSpPr txBox="1"/>
          <p:nvPr/>
        </p:nvSpPr>
        <p:spPr>
          <a:xfrm>
            <a:off x="1765206" y="4243685"/>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Algorithm</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文本框 14"/>
          <p:cNvSpPr txBox="1"/>
          <p:nvPr/>
        </p:nvSpPr>
        <p:spPr>
          <a:xfrm>
            <a:off x="1765206" y="6276955"/>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Future Work</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30" name="文本框 14"/>
          <p:cNvSpPr txBox="1"/>
          <p:nvPr/>
        </p:nvSpPr>
        <p:spPr>
          <a:xfrm>
            <a:off x="1699166" y="5786100"/>
            <a:ext cx="3666576" cy="460375"/>
          </a:xfrm>
          <a:prstGeom prst="rect">
            <a:avLst/>
          </a:prstGeom>
          <a:noFill/>
        </p:spPr>
        <p:txBody>
          <a:bodyPr wrap="square" rtlCol="0">
            <a:spAutoFit/>
          </a:bodyPr>
          <a:lstStyle/>
          <a:p>
            <a:r>
              <a:rPr lang="en-US" altLang="zh-CN" sz="2400">
                <a:solidFill>
                  <a:schemeClr val="tx1">
                    <a:lumMod val="65000"/>
                    <a:lumOff val="35000"/>
                  </a:schemeClr>
                </a:solidFill>
                <a:latin typeface="Arial" panose="020B0604020202020204" pitchFamily="34" charset="0"/>
                <a:cs typeface="Arial" panose="020B0604020202020204" pitchFamily="34" charset="0"/>
              </a:rPr>
              <a:t>Conclusion</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菱形 22"/>
          <p:cNvSpPr/>
          <p:nvPr/>
        </p:nvSpPr>
        <p:spPr>
          <a:xfrm>
            <a:off x="1142254" y="5731266"/>
            <a:ext cx="545886" cy="545886"/>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2400">
                <a:solidFill>
                  <a:schemeClr val="tx1">
                    <a:lumMod val="65000"/>
                    <a:lumOff val="35000"/>
                  </a:schemeClr>
                </a:solidFill>
                <a:latin typeface="Arial" panose="020B0604020202020204" pitchFamily="34" charset="0"/>
                <a:cs typeface="Arial" panose="020B0604020202020204" pitchFamily="34" charset="0"/>
              </a:rPr>
              <a:t>9</a:t>
            </a:r>
            <a:endParaRPr lang="en-US" altLang="zh-CN" sz="2400">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Text Box 15"/>
          <p:cNvSpPr txBox="1"/>
          <p:nvPr/>
        </p:nvSpPr>
        <p:spPr>
          <a:xfrm>
            <a:off x="4944110" y="1193800"/>
            <a:ext cx="4064000" cy="368300"/>
          </a:xfrm>
          <a:prstGeom prst="rect">
            <a:avLst/>
          </a:prstGeom>
          <a:noFill/>
        </p:spPr>
        <p:txBody>
          <a:bodyPr wrap="square" rtlCol="0">
            <a:sp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2318" y="503650"/>
            <a:ext cx="3768090" cy="922020"/>
          </a:xfrm>
          <a:prstGeom prst="rect">
            <a:avLst/>
          </a:prstGeom>
          <a:solidFill>
            <a:schemeClr val="accent6">
              <a:lumMod val="40000"/>
              <a:lumOff val="60000"/>
              <a:alpha val="70000"/>
            </a:schemeClr>
          </a:solidFill>
        </p:spPr>
        <p:txBody>
          <a:bodyPr wrap="none">
            <a:spAutoFit/>
          </a:bodyPr>
          <a:lstStyle/>
          <a:p>
            <a:r>
              <a:rPr lang="en-US" altLang="zh-CN" sz="5400">
                <a:solidFill>
                  <a:schemeClr val="bg1">
                    <a:lumMod val="65000"/>
                  </a:schemeClr>
                </a:solidFill>
                <a:latin typeface="Arial" panose="020B0604020202020204" pitchFamily="34" charset="0"/>
                <a:cs typeface="Arial" panose="020B0604020202020204" pitchFamily="34" charset="0"/>
              </a:rPr>
              <a:t>Introduction</a:t>
            </a:r>
            <a:endParaRPr lang="en-US" altLang="zh-CN" sz="5400">
              <a:solidFill>
                <a:schemeClr val="bg1">
                  <a:lumMod val="65000"/>
                </a:schemeClr>
              </a:solidFill>
              <a:latin typeface="Arial" panose="020B0604020202020204" pitchFamily="34" charset="0"/>
              <a:cs typeface="Arial" panose="020B0604020202020204" pitchFamily="34" charset="0"/>
            </a:endParaRPr>
          </a:p>
        </p:txBody>
      </p:sp>
      <p:sp>
        <p:nvSpPr>
          <p:cNvPr id="9" name="矩形: 圆角 8"/>
          <p:cNvSpPr/>
          <p:nvPr/>
        </p:nvSpPr>
        <p:spPr>
          <a:xfrm flipV="1">
            <a:off x="899795" y="1483360"/>
            <a:ext cx="3360420" cy="194945"/>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782320" y="1884045"/>
            <a:ext cx="4754880" cy="3767455"/>
          </a:xfrm>
          <a:prstGeom prst="rect">
            <a:avLst/>
          </a:prstGeom>
        </p:spPr>
        <p:txBody>
          <a:bodyPr wrap="square">
            <a:noAutofit/>
          </a:bodyPr>
          <a:lstStyle/>
          <a:p>
            <a:pPr marL="342900" indent="-342900">
              <a:lnSpc>
                <a:spcPct val="80000"/>
              </a:lnSpc>
              <a:buFont typeface="Wingdings" panose="05000000000000000000" charset="0"/>
              <a:buChar char="Ø"/>
            </a:pPr>
            <a:r>
              <a:rPr lang="en-US" altLang="zh-CN" sz="2400">
                <a:solidFill>
                  <a:schemeClr val="tx1">
                    <a:lumMod val="65000"/>
                    <a:lumOff val="35000"/>
                  </a:schemeClr>
                </a:solidFill>
                <a:latin typeface="Times New Roman" panose="02020603050405020304" charset="0"/>
                <a:cs typeface="Times New Roman" panose="02020603050405020304" charset="0"/>
              </a:rPr>
              <a:t> Significance of Lung and Colon Cancers</a:t>
            </a:r>
            <a:br>
              <a:rPr lang="en-US" altLang="zh-CN" sz="2400">
                <a:solidFill>
                  <a:schemeClr val="tx1">
                    <a:lumMod val="65000"/>
                    <a:lumOff val="35000"/>
                  </a:schemeClr>
                </a:solidFill>
                <a:latin typeface="Times New Roman" panose="02020603050405020304" charset="0"/>
                <a:cs typeface="Times New Roman" panose="02020603050405020304" charset="0"/>
              </a:rPr>
            </a:br>
            <a:endParaRPr lang="en-US" altLang="zh-CN" sz="2400">
              <a:solidFill>
                <a:schemeClr val="tx1">
                  <a:lumMod val="65000"/>
                  <a:lumOff val="35000"/>
                </a:schemeClr>
              </a:solidFill>
              <a:latin typeface="Times New Roman" panose="02020603050405020304" charset="0"/>
              <a:cs typeface="Times New Roman" panose="02020603050405020304" charset="0"/>
            </a:endParaRPr>
          </a:p>
          <a:p>
            <a:pPr marL="342900" indent="-342900">
              <a:lnSpc>
                <a:spcPct val="80000"/>
              </a:lnSpc>
              <a:buFont typeface="Wingdings" panose="05000000000000000000" charset="0"/>
              <a:buChar char="Ø"/>
            </a:pPr>
            <a:r>
              <a:rPr lang="en-US" altLang="zh-CN" sz="2400">
                <a:solidFill>
                  <a:schemeClr val="tx1">
                    <a:lumMod val="65000"/>
                    <a:lumOff val="35000"/>
                  </a:schemeClr>
                </a:solidFill>
                <a:latin typeface="Times New Roman" panose="02020603050405020304" charset="0"/>
                <a:cs typeface="Times New Roman" panose="02020603050405020304" charset="0"/>
              </a:rPr>
              <a:t> Impact of Timely Recognition</a:t>
            </a:r>
            <a:br>
              <a:rPr lang="en-US" altLang="zh-CN" sz="2400">
                <a:solidFill>
                  <a:schemeClr val="tx1">
                    <a:lumMod val="65000"/>
                    <a:lumOff val="35000"/>
                  </a:schemeClr>
                </a:solidFill>
                <a:latin typeface="Times New Roman" panose="02020603050405020304" charset="0"/>
                <a:cs typeface="Times New Roman" panose="02020603050405020304" charset="0"/>
              </a:rPr>
            </a:br>
            <a:endParaRPr lang="en-US" altLang="zh-CN" sz="2400">
              <a:solidFill>
                <a:schemeClr val="tx1">
                  <a:lumMod val="65000"/>
                  <a:lumOff val="35000"/>
                </a:schemeClr>
              </a:solidFill>
              <a:latin typeface="Times New Roman" panose="02020603050405020304" charset="0"/>
              <a:cs typeface="Times New Roman" panose="02020603050405020304" charset="0"/>
            </a:endParaRPr>
          </a:p>
          <a:p>
            <a:pPr marL="342900" indent="-342900">
              <a:lnSpc>
                <a:spcPct val="80000"/>
              </a:lnSpc>
              <a:buFont typeface="Wingdings" panose="05000000000000000000" charset="0"/>
              <a:buChar char="Ø"/>
            </a:pPr>
            <a:r>
              <a:rPr lang="en-US" altLang="zh-CN" sz="2400">
                <a:solidFill>
                  <a:schemeClr val="tx1">
                    <a:lumMod val="65000"/>
                    <a:lumOff val="35000"/>
                  </a:schemeClr>
                </a:solidFill>
                <a:latin typeface="Times New Roman" panose="02020603050405020304" charset="0"/>
                <a:cs typeface="Times New Roman" panose="02020603050405020304" charset="0"/>
              </a:rPr>
              <a:t> Challenges in Histopathology Diagnosis</a:t>
            </a:r>
            <a:br>
              <a:rPr lang="en-US" altLang="zh-CN" sz="2400">
                <a:solidFill>
                  <a:schemeClr val="tx1">
                    <a:lumMod val="65000"/>
                    <a:lumOff val="35000"/>
                  </a:schemeClr>
                </a:solidFill>
                <a:latin typeface="Times New Roman" panose="02020603050405020304" charset="0"/>
                <a:cs typeface="Times New Roman" panose="02020603050405020304" charset="0"/>
              </a:rPr>
            </a:br>
            <a:endParaRPr lang="en-US" altLang="zh-CN" sz="2400">
              <a:solidFill>
                <a:schemeClr val="tx1">
                  <a:lumMod val="65000"/>
                  <a:lumOff val="35000"/>
                </a:schemeClr>
              </a:solidFill>
              <a:latin typeface="Times New Roman" panose="02020603050405020304" charset="0"/>
              <a:cs typeface="Times New Roman" panose="02020603050405020304" charset="0"/>
            </a:endParaRPr>
          </a:p>
          <a:p>
            <a:pPr marL="342900" indent="-342900">
              <a:lnSpc>
                <a:spcPct val="80000"/>
              </a:lnSpc>
              <a:buFont typeface="Wingdings" panose="05000000000000000000" charset="0"/>
              <a:buChar char="Ø"/>
            </a:pPr>
            <a:r>
              <a:rPr lang="en-US" altLang="zh-CN" sz="2400">
                <a:solidFill>
                  <a:schemeClr val="tx1">
                    <a:lumMod val="65000"/>
                    <a:lumOff val="35000"/>
                  </a:schemeClr>
                </a:solidFill>
                <a:latin typeface="Times New Roman" panose="02020603050405020304" charset="0"/>
                <a:cs typeface="Times New Roman" panose="02020603050405020304" charset="0"/>
              </a:rPr>
              <a:t>Global Burden of Cancer</a:t>
            </a:r>
            <a:br>
              <a:rPr lang="en-US" altLang="zh-CN" sz="2400">
                <a:solidFill>
                  <a:schemeClr val="tx1">
                    <a:lumMod val="65000"/>
                    <a:lumOff val="35000"/>
                  </a:schemeClr>
                </a:solidFill>
                <a:latin typeface="Times New Roman" panose="02020603050405020304" charset="0"/>
                <a:cs typeface="Times New Roman" panose="02020603050405020304" charset="0"/>
              </a:rPr>
            </a:br>
            <a:endParaRPr lang="en-US" altLang="zh-CN" sz="2400">
              <a:solidFill>
                <a:schemeClr val="tx1">
                  <a:lumMod val="65000"/>
                  <a:lumOff val="35000"/>
                </a:schemeClr>
              </a:solidFill>
              <a:latin typeface="Times New Roman" panose="02020603050405020304" charset="0"/>
              <a:cs typeface="Times New Roman" panose="02020603050405020304" charset="0"/>
            </a:endParaRPr>
          </a:p>
          <a:p>
            <a:pPr marL="342900" indent="-342900">
              <a:lnSpc>
                <a:spcPct val="80000"/>
              </a:lnSpc>
              <a:buFont typeface="Wingdings" panose="05000000000000000000" charset="0"/>
              <a:buChar char="Ø"/>
            </a:pPr>
            <a:r>
              <a:rPr lang="en-US" altLang="zh-CN" sz="2400">
                <a:solidFill>
                  <a:schemeClr val="tx1">
                    <a:lumMod val="65000"/>
                    <a:lumOff val="35000"/>
                  </a:schemeClr>
                </a:solidFill>
                <a:latin typeface="Times New Roman" panose="02020603050405020304" charset="0"/>
                <a:cs typeface="Times New Roman" panose="02020603050405020304" charset="0"/>
              </a:rPr>
              <a:t> Role of Deep Learning in Cancer Detection</a:t>
            </a:r>
            <a:endParaRPr lang="en-US" altLang="zh-CN" sz="2400">
              <a:solidFill>
                <a:schemeClr val="tx1">
                  <a:lumMod val="65000"/>
                  <a:lumOff val="35000"/>
                </a:schemeClr>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7194326" y="1073673"/>
            <a:ext cx="4146138" cy="4845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838200" y="365125"/>
            <a:ext cx="4305300" cy="1193165"/>
          </a:xfrm>
          <a:solidFill>
            <a:schemeClr val="accent6">
              <a:lumMod val="40000"/>
              <a:lumOff val="60000"/>
            </a:schemeClr>
          </a:solidFill>
        </p:spPr>
        <p:txBody>
          <a:bodyPr/>
          <a:p>
            <a:r>
              <a:rPr lang="en-US">
                <a:solidFill>
                  <a:schemeClr val="bg1">
                    <a:lumMod val="50000"/>
                  </a:schemeClr>
                </a:solidFill>
                <a:latin typeface="Times New Roman" panose="02020603050405020304" charset="0"/>
                <a:cs typeface="Times New Roman" panose="02020603050405020304" charset="0"/>
              </a:rPr>
              <a:t>Literature Review</a:t>
            </a:r>
            <a:endParaRPr lang="en-US">
              <a:solidFill>
                <a:schemeClr val="bg1">
                  <a:lumMod val="50000"/>
                </a:schemeClr>
              </a:solidFill>
              <a:latin typeface="Times New Roman" panose="02020603050405020304" charset="0"/>
              <a:cs typeface="Times New Roman" panose="02020603050405020304" charset="0"/>
            </a:endParaRPr>
          </a:p>
        </p:txBody>
      </p:sp>
      <p:sp>
        <p:nvSpPr>
          <p:cNvPr id="3" name="任意多边形: 形状 2"/>
          <p:cNvSpPr/>
          <p:nvPr/>
        </p:nvSpPr>
        <p:spPr>
          <a:xfrm>
            <a:off x="6028804" y="816537"/>
            <a:ext cx="7047024" cy="5938688"/>
          </a:xfrm>
          <a:custGeom>
            <a:avLst/>
            <a:gdLst>
              <a:gd name="connsiteX0" fmla="*/ 10947212 w 12204690"/>
              <a:gd name="connsiteY0" fmla="*/ 621523 h 8267700"/>
              <a:gd name="connsiteX1" fmla="*/ 8394512 w 12204690"/>
              <a:gd name="connsiteY1" fmla="*/ 4444223 h 8267700"/>
              <a:gd name="connsiteX2" fmla="*/ 520512 w 12204690"/>
              <a:gd name="connsiteY2" fmla="*/ 6565123 h 8267700"/>
              <a:gd name="connsiteX3" fmla="*/ 1790512 w 12204690"/>
              <a:gd name="connsiteY3" fmla="*/ 7670023 h 8267700"/>
              <a:gd name="connsiteX4" fmla="*/ 10248712 w 12204690"/>
              <a:gd name="connsiteY4" fmla="*/ 8216123 h 8267700"/>
              <a:gd name="connsiteX5" fmla="*/ 12064812 w 12204690"/>
              <a:gd name="connsiteY5" fmla="*/ 7771623 h 8267700"/>
              <a:gd name="connsiteX6" fmla="*/ 12052112 w 12204690"/>
              <a:gd name="connsiteY6" fmla="*/ 4037823 h 8267700"/>
              <a:gd name="connsiteX7" fmla="*/ 11810812 w 12204690"/>
              <a:gd name="connsiteY7" fmla="*/ 342123 h 8267700"/>
              <a:gd name="connsiteX8" fmla="*/ 10947212 w 12204690"/>
              <a:gd name="connsiteY8" fmla="*/ 621523 h 8267700"/>
              <a:gd name="connsiteX0-1" fmla="*/ 9914888 w 12204690"/>
              <a:gd name="connsiteY0-2" fmla="*/ 1330708 h 8024385"/>
              <a:gd name="connsiteX1-3" fmla="*/ 8394512 w 12204690"/>
              <a:gd name="connsiteY1-4" fmla="*/ 4200908 h 8024385"/>
              <a:gd name="connsiteX2-5" fmla="*/ 520512 w 12204690"/>
              <a:gd name="connsiteY2-6" fmla="*/ 6321808 h 8024385"/>
              <a:gd name="connsiteX3-7" fmla="*/ 1790512 w 12204690"/>
              <a:gd name="connsiteY3-8" fmla="*/ 7426708 h 8024385"/>
              <a:gd name="connsiteX4-9" fmla="*/ 10248712 w 12204690"/>
              <a:gd name="connsiteY4-10" fmla="*/ 7972808 h 8024385"/>
              <a:gd name="connsiteX5-11" fmla="*/ 12064812 w 12204690"/>
              <a:gd name="connsiteY5-12" fmla="*/ 7528308 h 8024385"/>
              <a:gd name="connsiteX6-13" fmla="*/ 12052112 w 12204690"/>
              <a:gd name="connsiteY6-14" fmla="*/ 3794508 h 8024385"/>
              <a:gd name="connsiteX7-15" fmla="*/ 11810812 w 12204690"/>
              <a:gd name="connsiteY7-16" fmla="*/ 98808 h 8024385"/>
              <a:gd name="connsiteX8-17" fmla="*/ 9914888 w 12204690"/>
              <a:gd name="connsiteY8-18" fmla="*/ 1330708 h 8024385"/>
              <a:gd name="connsiteX0-19" fmla="*/ 9914888 w 12586831"/>
              <a:gd name="connsiteY0-20" fmla="*/ 288985 h 6982662"/>
              <a:gd name="connsiteX1-21" fmla="*/ 8394512 w 12586831"/>
              <a:gd name="connsiteY1-22" fmla="*/ 3159185 h 6982662"/>
              <a:gd name="connsiteX2-23" fmla="*/ 520512 w 12586831"/>
              <a:gd name="connsiteY2-24" fmla="*/ 5280085 h 6982662"/>
              <a:gd name="connsiteX3-25" fmla="*/ 1790512 w 12586831"/>
              <a:gd name="connsiteY3-26" fmla="*/ 6384985 h 6982662"/>
              <a:gd name="connsiteX4-27" fmla="*/ 10248712 w 12586831"/>
              <a:gd name="connsiteY4-28" fmla="*/ 6931085 h 6982662"/>
              <a:gd name="connsiteX5-29" fmla="*/ 12064812 w 12586831"/>
              <a:gd name="connsiteY5-30" fmla="*/ 6486585 h 6982662"/>
              <a:gd name="connsiteX6-31" fmla="*/ 12052112 w 12586831"/>
              <a:gd name="connsiteY6-32" fmla="*/ 2752785 h 6982662"/>
              <a:gd name="connsiteX7-33" fmla="*/ 12499028 w 12586831"/>
              <a:gd name="connsiteY7-34" fmla="*/ 377885 h 6982662"/>
              <a:gd name="connsiteX8-35" fmla="*/ 9914888 w 12586831"/>
              <a:gd name="connsiteY8-36" fmla="*/ 288985 h 6982662"/>
              <a:gd name="connsiteX0-37" fmla="*/ 10190175 w 12570762"/>
              <a:gd name="connsiteY0-38" fmla="*/ 930868 h 6659345"/>
              <a:gd name="connsiteX1-39" fmla="*/ 8394512 w 12570762"/>
              <a:gd name="connsiteY1-40" fmla="*/ 2835868 h 6659345"/>
              <a:gd name="connsiteX2-41" fmla="*/ 520512 w 12570762"/>
              <a:gd name="connsiteY2-42" fmla="*/ 4956768 h 6659345"/>
              <a:gd name="connsiteX3-43" fmla="*/ 1790512 w 12570762"/>
              <a:gd name="connsiteY3-44" fmla="*/ 6061668 h 6659345"/>
              <a:gd name="connsiteX4-45" fmla="*/ 10248712 w 12570762"/>
              <a:gd name="connsiteY4-46" fmla="*/ 6607768 h 6659345"/>
              <a:gd name="connsiteX5-47" fmla="*/ 12064812 w 12570762"/>
              <a:gd name="connsiteY5-48" fmla="*/ 6163268 h 6659345"/>
              <a:gd name="connsiteX6-49" fmla="*/ 12052112 w 12570762"/>
              <a:gd name="connsiteY6-50" fmla="*/ 2429468 h 6659345"/>
              <a:gd name="connsiteX7-51" fmla="*/ 12499028 w 12570762"/>
              <a:gd name="connsiteY7-52" fmla="*/ 54568 h 6659345"/>
              <a:gd name="connsiteX8-53" fmla="*/ 10190175 w 12570762"/>
              <a:gd name="connsiteY8-54" fmla="*/ 930868 h 6659345"/>
              <a:gd name="connsiteX0-55" fmla="*/ 10101982 w 12482569"/>
              <a:gd name="connsiteY0-56" fmla="*/ 930868 h 6659345"/>
              <a:gd name="connsiteX1-57" fmla="*/ 8306319 w 12482569"/>
              <a:gd name="connsiteY1-58" fmla="*/ 2835868 h 6659345"/>
              <a:gd name="connsiteX2-59" fmla="*/ 7115138 w 12482569"/>
              <a:gd name="connsiteY2-60" fmla="*/ 3508967 h 6659345"/>
              <a:gd name="connsiteX3-61" fmla="*/ 432319 w 12482569"/>
              <a:gd name="connsiteY3-62" fmla="*/ 4956768 h 6659345"/>
              <a:gd name="connsiteX4-63" fmla="*/ 1702319 w 12482569"/>
              <a:gd name="connsiteY4-64" fmla="*/ 6061668 h 6659345"/>
              <a:gd name="connsiteX5-65" fmla="*/ 10160519 w 12482569"/>
              <a:gd name="connsiteY5-66" fmla="*/ 6607768 h 6659345"/>
              <a:gd name="connsiteX6-67" fmla="*/ 11976619 w 12482569"/>
              <a:gd name="connsiteY6-68" fmla="*/ 6163268 h 6659345"/>
              <a:gd name="connsiteX7-69" fmla="*/ 11963919 w 12482569"/>
              <a:gd name="connsiteY7-70" fmla="*/ 2429468 h 6659345"/>
              <a:gd name="connsiteX8-71" fmla="*/ 12410835 w 12482569"/>
              <a:gd name="connsiteY8-72" fmla="*/ 54568 h 6659345"/>
              <a:gd name="connsiteX9" fmla="*/ 10101982 w 12482569"/>
              <a:gd name="connsiteY9" fmla="*/ 930868 h 6659345"/>
              <a:gd name="connsiteX0-73" fmla="*/ 10025563 w 12406150"/>
              <a:gd name="connsiteY0-74" fmla="*/ 930868 h 6659345"/>
              <a:gd name="connsiteX1-75" fmla="*/ 8229900 w 12406150"/>
              <a:gd name="connsiteY1-76" fmla="*/ 2835868 h 6659345"/>
              <a:gd name="connsiteX2-77" fmla="*/ 6006394 w 12406150"/>
              <a:gd name="connsiteY2-78" fmla="*/ 3978867 h 6659345"/>
              <a:gd name="connsiteX3-79" fmla="*/ 355900 w 12406150"/>
              <a:gd name="connsiteY3-80" fmla="*/ 4956768 h 6659345"/>
              <a:gd name="connsiteX4-81" fmla="*/ 1625900 w 12406150"/>
              <a:gd name="connsiteY4-82" fmla="*/ 6061668 h 6659345"/>
              <a:gd name="connsiteX5-83" fmla="*/ 10084100 w 12406150"/>
              <a:gd name="connsiteY5-84" fmla="*/ 6607768 h 6659345"/>
              <a:gd name="connsiteX6-85" fmla="*/ 11900200 w 12406150"/>
              <a:gd name="connsiteY6-86" fmla="*/ 6163268 h 6659345"/>
              <a:gd name="connsiteX7-87" fmla="*/ 11887500 w 12406150"/>
              <a:gd name="connsiteY7-88" fmla="*/ 2429468 h 6659345"/>
              <a:gd name="connsiteX8-89" fmla="*/ 12334416 w 12406150"/>
              <a:gd name="connsiteY8-90" fmla="*/ 54568 h 6659345"/>
              <a:gd name="connsiteX9-91" fmla="*/ 10025563 w 12406150"/>
              <a:gd name="connsiteY9-92" fmla="*/ 930868 h 6659345"/>
              <a:gd name="connsiteX0-93" fmla="*/ 10025563 w 12406150"/>
              <a:gd name="connsiteY0-94" fmla="*/ 929084 h 6657561"/>
              <a:gd name="connsiteX1-95" fmla="*/ 8046376 w 12406150"/>
              <a:gd name="connsiteY1-96" fmla="*/ 2643584 h 6657561"/>
              <a:gd name="connsiteX2-97" fmla="*/ 6006394 w 12406150"/>
              <a:gd name="connsiteY2-98" fmla="*/ 3977083 h 6657561"/>
              <a:gd name="connsiteX3-99" fmla="*/ 355900 w 12406150"/>
              <a:gd name="connsiteY3-100" fmla="*/ 4954984 h 6657561"/>
              <a:gd name="connsiteX4-101" fmla="*/ 1625900 w 12406150"/>
              <a:gd name="connsiteY4-102" fmla="*/ 6059884 h 6657561"/>
              <a:gd name="connsiteX5-103" fmla="*/ 10084100 w 12406150"/>
              <a:gd name="connsiteY5-104" fmla="*/ 6605984 h 6657561"/>
              <a:gd name="connsiteX6-105" fmla="*/ 11900200 w 12406150"/>
              <a:gd name="connsiteY6-106" fmla="*/ 6161484 h 6657561"/>
              <a:gd name="connsiteX7-107" fmla="*/ 11887500 w 12406150"/>
              <a:gd name="connsiteY7-108" fmla="*/ 2427684 h 6657561"/>
              <a:gd name="connsiteX8-109" fmla="*/ 12334416 w 12406150"/>
              <a:gd name="connsiteY8-110" fmla="*/ 52784 h 6657561"/>
              <a:gd name="connsiteX9-111" fmla="*/ 10025563 w 12406150"/>
              <a:gd name="connsiteY9-112" fmla="*/ 929084 h 6657561"/>
              <a:gd name="connsiteX0-113" fmla="*/ 10025563 w 12687988"/>
              <a:gd name="connsiteY0-114" fmla="*/ 412719 h 6141196"/>
              <a:gd name="connsiteX1-115" fmla="*/ 8046376 w 12687988"/>
              <a:gd name="connsiteY1-116" fmla="*/ 2127219 h 6141196"/>
              <a:gd name="connsiteX2-117" fmla="*/ 6006394 w 12687988"/>
              <a:gd name="connsiteY2-118" fmla="*/ 3460718 h 6141196"/>
              <a:gd name="connsiteX3-119" fmla="*/ 355900 w 12687988"/>
              <a:gd name="connsiteY3-120" fmla="*/ 4438619 h 6141196"/>
              <a:gd name="connsiteX4-121" fmla="*/ 1625900 w 12687988"/>
              <a:gd name="connsiteY4-122" fmla="*/ 5543519 h 6141196"/>
              <a:gd name="connsiteX5-123" fmla="*/ 10084100 w 12687988"/>
              <a:gd name="connsiteY5-124" fmla="*/ 6089619 h 6141196"/>
              <a:gd name="connsiteX6-125" fmla="*/ 11900200 w 12687988"/>
              <a:gd name="connsiteY6-126" fmla="*/ 5645119 h 6141196"/>
              <a:gd name="connsiteX7-127" fmla="*/ 11887500 w 12687988"/>
              <a:gd name="connsiteY7-128" fmla="*/ 1911319 h 6141196"/>
              <a:gd name="connsiteX8-129" fmla="*/ 12632644 w 12687988"/>
              <a:gd name="connsiteY8-130" fmla="*/ 107919 h 6141196"/>
              <a:gd name="connsiteX9-131" fmla="*/ 10025563 w 12687988"/>
              <a:gd name="connsiteY9-132" fmla="*/ 412719 h 6141196"/>
              <a:gd name="connsiteX0-133" fmla="*/ 10025563 w 12718627"/>
              <a:gd name="connsiteY0-134" fmla="*/ 440764 h 6151351"/>
              <a:gd name="connsiteX1-135" fmla="*/ 8046376 w 12718627"/>
              <a:gd name="connsiteY1-136" fmla="*/ 2155264 h 6151351"/>
              <a:gd name="connsiteX2-137" fmla="*/ 6006394 w 12718627"/>
              <a:gd name="connsiteY2-138" fmla="*/ 3488763 h 6151351"/>
              <a:gd name="connsiteX3-139" fmla="*/ 355900 w 12718627"/>
              <a:gd name="connsiteY3-140" fmla="*/ 4466664 h 6151351"/>
              <a:gd name="connsiteX4-141" fmla="*/ 1625900 w 12718627"/>
              <a:gd name="connsiteY4-142" fmla="*/ 5571564 h 6151351"/>
              <a:gd name="connsiteX5-143" fmla="*/ 10084100 w 12718627"/>
              <a:gd name="connsiteY5-144" fmla="*/ 6117664 h 6151351"/>
              <a:gd name="connsiteX6-145" fmla="*/ 11900200 w 12718627"/>
              <a:gd name="connsiteY6-146" fmla="*/ 5673164 h 6151351"/>
              <a:gd name="connsiteX7-147" fmla="*/ 12162787 w 12718627"/>
              <a:gd name="connsiteY7-148" fmla="*/ 2320364 h 6151351"/>
              <a:gd name="connsiteX8-149" fmla="*/ 12632644 w 12718627"/>
              <a:gd name="connsiteY8-150" fmla="*/ 135964 h 6151351"/>
              <a:gd name="connsiteX9-151" fmla="*/ 10025563 w 12718627"/>
              <a:gd name="connsiteY9-152" fmla="*/ 440764 h 6151351"/>
              <a:gd name="connsiteX0-153" fmla="*/ 10036269 w 12729335"/>
              <a:gd name="connsiteY0-154" fmla="*/ 440764 h 5938688"/>
              <a:gd name="connsiteX1-155" fmla="*/ 8057082 w 12729335"/>
              <a:gd name="connsiteY1-156" fmla="*/ 2155264 h 5938688"/>
              <a:gd name="connsiteX2-157" fmla="*/ 6017100 w 12729335"/>
              <a:gd name="connsiteY2-158" fmla="*/ 3488763 h 5938688"/>
              <a:gd name="connsiteX3-159" fmla="*/ 366606 w 12729335"/>
              <a:gd name="connsiteY3-160" fmla="*/ 4466664 h 5938688"/>
              <a:gd name="connsiteX4-161" fmla="*/ 1636606 w 12729335"/>
              <a:gd name="connsiteY4-162" fmla="*/ 5571564 h 5938688"/>
              <a:gd name="connsiteX5-163" fmla="*/ 10393034 w 12729335"/>
              <a:gd name="connsiteY5-164" fmla="*/ 5711264 h 5938688"/>
              <a:gd name="connsiteX6-165" fmla="*/ 11910906 w 12729335"/>
              <a:gd name="connsiteY6-166" fmla="*/ 5673164 h 5938688"/>
              <a:gd name="connsiteX7-167" fmla="*/ 12173493 w 12729335"/>
              <a:gd name="connsiteY7-168" fmla="*/ 2320364 h 5938688"/>
              <a:gd name="connsiteX8-169" fmla="*/ 12643350 w 12729335"/>
              <a:gd name="connsiteY8-170" fmla="*/ 135964 h 5938688"/>
              <a:gd name="connsiteX9-171" fmla="*/ 10036269 w 12729335"/>
              <a:gd name="connsiteY9-172" fmla="*/ 440764 h 59386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91" y="connsiteY9-92"/>
              </a:cxn>
            </a:cxnLst>
            <a:rect l="l" t="t" r="r" b="b"/>
            <a:pathLst>
              <a:path w="12729335" h="5938688">
                <a:moveTo>
                  <a:pt x="10036269" y="440764"/>
                </a:moveTo>
                <a:cubicBezTo>
                  <a:pt x="9271891" y="777314"/>
                  <a:pt x="8726944" y="1647264"/>
                  <a:pt x="8057082" y="2155264"/>
                </a:cubicBezTo>
                <a:cubicBezTo>
                  <a:pt x="7387220" y="2663264"/>
                  <a:pt x="7329433" y="3135280"/>
                  <a:pt x="6017100" y="3488763"/>
                </a:cubicBezTo>
                <a:cubicBezTo>
                  <a:pt x="4704767" y="3842246"/>
                  <a:pt x="1096688" y="4119530"/>
                  <a:pt x="366606" y="4466664"/>
                </a:cubicBezTo>
                <a:cubicBezTo>
                  <a:pt x="-363476" y="4813798"/>
                  <a:pt x="-34465" y="5364131"/>
                  <a:pt x="1636606" y="5571564"/>
                </a:cubicBezTo>
                <a:cubicBezTo>
                  <a:pt x="3307677" y="5778997"/>
                  <a:pt x="8680651" y="5694331"/>
                  <a:pt x="10393034" y="5711264"/>
                </a:cubicBezTo>
                <a:cubicBezTo>
                  <a:pt x="12105417" y="5728197"/>
                  <a:pt x="11614163" y="6238314"/>
                  <a:pt x="11910906" y="5673164"/>
                </a:cubicBezTo>
                <a:cubicBezTo>
                  <a:pt x="12207649" y="5108014"/>
                  <a:pt x="12215826" y="3558614"/>
                  <a:pt x="12173493" y="2320364"/>
                </a:cubicBezTo>
                <a:cubicBezTo>
                  <a:pt x="12131160" y="1082114"/>
                  <a:pt x="12999554" y="449231"/>
                  <a:pt x="12643350" y="135964"/>
                </a:cubicBezTo>
                <a:cubicBezTo>
                  <a:pt x="12287146" y="-177303"/>
                  <a:pt x="10800647" y="104214"/>
                  <a:pt x="10036269" y="440764"/>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Content Placeholder 17" descr="lungs3"/>
          <p:cNvPicPr>
            <a:picLocks noChangeAspect="1"/>
          </p:cNvPicPr>
          <p:nvPr>
            <p:ph idx="1"/>
          </p:nvPr>
        </p:nvPicPr>
        <p:blipFill>
          <a:blip r:embed="rId1"/>
          <a:stretch>
            <a:fillRect/>
          </a:stretch>
        </p:blipFill>
        <p:spPr>
          <a:xfrm>
            <a:off x="7249795" y="861695"/>
            <a:ext cx="4827905" cy="5134610"/>
          </a:xfrm>
          <a:prstGeom prst="rect">
            <a:avLst/>
          </a:prstGeom>
        </p:spPr>
      </p:pic>
      <p:sp>
        <p:nvSpPr>
          <p:cNvPr id="20" name="Text Box 19"/>
          <p:cNvSpPr txBox="1"/>
          <p:nvPr/>
        </p:nvSpPr>
        <p:spPr>
          <a:xfrm>
            <a:off x="838200" y="1855470"/>
            <a:ext cx="6248400" cy="64516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Multi-input dual-stream capsule network for improved lung and colon cancer classification</a:t>
            </a:r>
            <a:endParaRPr lang="en-US">
              <a:ln w="12700" cmpd="sng">
                <a:noFill/>
                <a:prstDash val="solid"/>
              </a:ln>
              <a:solidFill>
                <a:schemeClr val="tx1"/>
              </a:solidFill>
            </a:endParaRPr>
          </a:p>
        </p:txBody>
      </p:sp>
      <p:sp>
        <p:nvSpPr>
          <p:cNvPr id="21" name="Text Box 20"/>
          <p:cNvSpPr txBox="1"/>
          <p:nvPr/>
        </p:nvSpPr>
        <p:spPr>
          <a:xfrm>
            <a:off x="838200" y="3295015"/>
            <a:ext cx="6247765" cy="64516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Machine learning-based lung and colon cancer detection using deep feature extraction and ensemble learning.</a:t>
            </a:r>
            <a:endParaRPr lang="en-US"/>
          </a:p>
        </p:txBody>
      </p:sp>
      <p:sp>
        <p:nvSpPr>
          <p:cNvPr id="25" name="Text Box 24"/>
          <p:cNvSpPr txBox="1"/>
          <p:nvPr/>
        </p:nvSpPr>
        <p:spPr>
          <a:xfrm>
            <a:off x="838200" y="4877435"/>
            <a:ext cx="6248400" cy="36830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 A recent survey on colon cancer detection techniques</a:t>
            </a:r>
            <a:endParaRPr lang="en-US"/>
          </a:p>
        </p:txBody>
      </p:sp>
      <p:sp>
        <p:nvSpPr>
          <p:cNvPr id="2" name="Text Box 1"/>
          <p:cNvSpPr txBox="1"/>
          <p:nvPr/>
        </p:nvSpPr>
        <p:spPr>
          <a:xfrm>
            <a:off x="838200" y="2511425"/>
            <a:ext cx="6248400" cy="603885"/>
          </a:xfrm>
          <a:prstGeom prst="rect">
            <a:avLst/>
          </a:prstGeom>
          <a:noFill/>
        </p:spPr>
        <p:txBody>
          <a:bodyPr wrap="square" rtlCol="0">
            <a:noAutofit/>
          </a:bodyPr>
          <a:p>
            <a:r>
              <a:rPr lang="en-US" sz="1400">
                <a:latin typeface="Times New Roman" panose="02020603050405020304" charset="0"/>
                <a:cs typeface="Times New Roman" panose="02020603050405020304" charset="0"/>
              </a:rPr>
              <a:t>[1]Ali, M. and Ali, R., 2021. Multi-input dual-stream capsule network for improved lung and colon cancer classification. Diagnostics, 11(8), p.1485.</a:t>
            </a:r>
            <a:endParaRPr lang="en-US" sz="1400">
              <a:latin typeface="Times New Roman" panose="02020603050405020304" charset="0"/>
              <a:cs typeface="Times New Roman" panose="02020603050405020304" charset="0"/>
            </a:endParaRPr>
          </a:p>
        </p:txBody>
      </p:sp>
      <p:sp>
        <p:nvSpPr>
          <p:cNvPr id="4" name="Text Box 3"/>
          <p:cNvSpPr txBox="1"/>
          <p:nvPr/>
        </p:nvSpPr>
        <p:spPr>
          <a:xfrm>
            <a:off x="838200" y="3940175"/>
            <a:ext cx="6247130" cy="953135"/>
          </a:xfrm>
          <a:prstGeom prst="rect">
            <a:avLst/>
          </a:prstGeom>
          <a:noFill/>
        </p:spPr>
        <p:txBody>
          <a:bodyPr wrap="square" rtlCol="0">
            <a:spAutoFit/>
          </a:bodyPr>
          <a:p>
            <a:r>
              <a:rPr lang="en-US" sz="1400">
                <a:latin typeface="Times New Roman" panose="02020603050405020304" charset="0"/>
                <a:cs typeface="Times New Roman" panose="02020603050405020304" charset="0"/>
              </a:rPr>
              <a:t>[2]Talukder, M.A., Islam, M.M., Uddin, M.A., Akhter, A., Hasan, K.F. and Moni, M.A., 2022. Machine learning-based lung and colon cancer detection using deep feature extraction and ensemble learning. Expert Systems with Applications, 205, p.117695.</a:t>
            </a:r>
            <a:endParaRPr lang="en-US" sz="1400">
              <a:latin typeface="Times New Roman" panose="02020603050405020304" charset="0"/>
              <a:cs typeface="Times New Roman" panose="02020603050405020304" charset="0"/>
            </a:endParaRPr>
          </a:p>
        </p:txBody>
      </p:sp>
      <p:sp>
        <p:nvSpPr>
          <p:cNvPr id="5" name="Text Box 4"/>
          <p:cNvSpPr txBox="1"/>
          <p:nvPr/>
        </p:nvSpPr>
        <p:spPr>
          <a:xfrm>
            <a:off x="849630" y="5245735"/>
            <a:ext cx="6236970" cy="737235"/>
          </a:xfrm>
          <a:prstGeom prst="rect">
            <a:avLst/>
          </a:prstGeom>
          <a:noFill/>
        </p:spPr>
        <p:txBody>
          <a:bodyPr wrap="square" rtlCol="0">
            <a:spAutoFit/>
          </a:bodyPr>
          <a:p>
            <a:r>
              <a:rPr lang="en-US" sz="1400">
                <a:latin typeface="Times New Roman" panose="02020603050405020304" charset="0"/>
                <a:cs typeface="Times New Roman" panose="02020603050405020304" charset="0"/>
              </a:rPr>
              <a:t>[3] Rathore, S., Hussain, M., Ali, A. and Khan, A., 2013. A recent survey on colon cancer detection techniques. IEEE/ACM Transactions on computational biology and bioinformatics, 10(3), pp.545-563.</a:t>
            </a:r>
            <a:endParaRPr lang="en-US" sz="14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838200" y="365125"/>
            <a:ext cx="4305300" cy="1193165"/>
          </a:xfrm>
          <a:solidFill>
            <a:schemeClr val="accent6">
              <a:lumMod val="40000"/>
              <a:lumOff val="60000"/>
            </a:schemeClr>
          </a:solidFill>
        </p:spPr>
        <p:txBody>
          <a:bodyPr/>
          <a:p>
            <a:r>
              <a:rPr lang="en-US">
                <a:solidFill>
                  <a:schemeClr val="bg1">
                    <a:lumMod val="50000"/>
                  </a:schemeClr>
                </a:solidFill>
                <a:latin typeface="Times New Roman" panose="02020603050405020304" charset="0"/>
                <a:cs typeface="Times New Roman" panose="02020603050405020304" charset="0"/>
              </a:rPr>
              <a:t>Literature Review</a:t>
            </a:r>
            <a:endParaRPr lang="en-US">
              <a:solidFill>
                <a:schemeClr val="bg1">
                  <a:lumMod val="50000"/>
                </a:schemeClr>
              </a:solidFill>
              <a:latin typeface="Times New Roman" panose="02020603050405020304" charset="0"/>
              <a:cs typeface="Times New Roman" panose="02020603050405020304" charset="0"/>
            </a:endParaRPr>
          </a:p>
        </p:txBody>
      </p:sp>
      <p:sp>
        <p:nvSpPr>
          <p:cNvPr id="3" name="任意多边形: 形状 2"/>
          <p:cNvSpPr/>
          <p:nvPr/>
        </p:nvSpPr>
        <p:spPr>
          <a:xfrm>
            <a:off x="6028804" y="816537"/>
            <a:ext cx="7047024" cy="5938688"/>
          </a:xfrm>
          <a:custGeom>
            <a:avLst/>
            <a:gdLst>
              <a:gd name="connsiteX0" fmla="*/ 10947212 w 12204690"/>
              <a:gd name="connsiteY0" fmla="*/ 621523 h 8267700"/>
              <a:gd name="connsiteX1" fmla="*/ 8394512 w 12204690"/>
              <a:gd name="connsiteY1" fmla="*/ 4444223 h 8267700"/>
              <a:gd name="connsiteX2" fmla="*/ 520512 w 12204690"/>
              <a:gd name="connsiteY2" fmla="*/ 6565123 h 8267700"/>
              <a:gd name="connsiteX3" fmla="*/ 1790512 w 12204690"/>
              <a:gd name="connsiteY3" fmla="*/ 7670023 h 8267700"/>
              <a:gd name="connsiteX4" fmla="*/ 10248712 w 12204690"/>
              <a:gd name="connsiteY4" fmla="*/ 8216123 h 8267700"/>
              <a:gd name="connsiteX5" fmla="*/ 12064812 w 12204690"/>
              <a:gd name="connsiteY5" fmla="*/ 7771623 h 8267700"/>
              <a:gd name="connsiteX6" fmla="*/ 12052112 w 12204690"/>
              <a:gd name="connsiteY6" fmla="*/ 4037823 h 8267700"/>
              <a:gd name="connsiteX7" fmla="*/ 11810812 w 12204690"/>
              <a:gd name="connsiteY7" fmla="*/ 342123 h 8267700"/>
              <a:gd name="connsiteX8" fmla="*/ 10947212 w 12204690"/>
              <a:gd name="connsiteY8" fmla="*/ 621523 h 8267700"/>
              <a:gd name="connsiteX0-1" fmla="*/ 9914888 w 12204690"/>
              <a:gd name="connsiteY0-2" fmla="*/ 1330708 h 8024385"/>
              <a:gd name="connsiteX1-3" fmla="*/ 8394512 w 12204690"/>
              <a:gd name="connsiteY1-4" fmla="*/ 4200908 h 8024385"/>
              <a:gd name="connsiteX2-5" fmla="*/ 520512 w 12204690"/>
              <a:gd name="connsiteY2-6" fmla="*/ 6321808 h 8024385"/>
              <a:gd name="connsiteX3-7" fmla="*/ 1790512 w 12204690"/>
              <a:gd name="connsiteY3-8" fmla="*/ 7426708 h 8024385"/>
              <a:gd name="connsiteX4-9" fmla="*/ 10248712 w 12204690"/>
              <a:gd name="connsiteY4-10" fmla="*/ 7972808 h 8024385"/>
              <a:gd name="connsiteX5-11" fmla="*/ 12064812 w 12204690"/>
              <a:gd name="connsiteY5-12" fmla="*/ 7528308 h 8024385"/>
              <a:gd name="connsiteX6-13" fmla="*/ 12052112 w 12204690"/>
              <a:gd name="connsiteY6-14" fmla="*/ 3794508 h 8024385"/>
              <a:gd name="connsiteX7-15" fmla="*/ 11810812 w 12204690"/>
              <a:gd name="connsiteY7-16" fmla="*/ 98808 h 8024385"/>
              <a:gd name="connsiteX8-17" fmla="*/ 9914888 w 12204690"/>
              <a:gd name="connsiteY8-18" fmla="*/ 1330708 h 8024385"/>
              <a:gd name="connsiteX0-19" fmla="*/ 9914888 w 12586831"/>
              <a:gd name="connsiteY0-20" fmla="*/ 288985 h 6982662"/>
              <a:gd name="connsiteX1-21" fmla="*/ 8394512 w 12586831"/>
              <a:gd name="connsiteY1-22" fmla="*/ 3159185 h 6982662"/>
              <a:gd name="connsiteX2-23" fmla="*/ 520512 w 12586831"/>
              <a:gd name="connsiteY2-24" fmla="*/ 5280085 h 6982662"/>
              <a:gd name="connsiteX3-25" fmla="*/ 1790512 w 12586831"/>
              <a:gd name="connsiteY3-26" fmla="*/ 6384985 h 6982662"/>
              <a:gd name="connsiteX4-27" fmla="*/ 10248712 w 12586831"/>
              <a:gd name="connsiteY4-28" fmla="*/ 6931085 h 6982662"/>
              <a:gd name="connsiteX5-29" fmla="*/ 12064812 w 12586831"/>
              <a:gd name="connsiteY5-30" fmla="*/ 6486585 h 6982662"/>
              <a:gd name="connsiteX6-31" fmla="*/ 12052112 w 12586831"/>
              <a:gd name="connsiteY6-32" fmla="*/ 2752785 h 6982662"/>
              <a:gd name="connsiteX7-33" fmla="*/ 12499028 w 12586831"/>
              <a:gd name="connsiteY7-34" fmla="*/ 377885 h 6982662"/>
              <a:gd name="connsiteX8-35" fmla="*/ 9914888 w 12586831"/>
              <a:gd name="connsiteY8-36" fmla="*/ 288985 h 6982662"/>
              <a:gd name="connsiteX0-37" fmla="*/ 10190175 w 12570762"/>
              <a:gd name="connsiteY0-38" fmla="*/ 930868 h 6659345"/>
              <a:gd name="connsiteX1-39" fmla="*/ 8394512 w 12570762"/>
              <a:gd name="connsiteY1-40" fmla="*/ 2835868 h 6659345"/>
              <a:gd name="connsiteX2-41" fmla="*/ 520512 w 12570762"/>
              <a:gd name="connsiteY2-42" fmla="*/ 4956768 h 6659345"/>
              <a:gd name="connsiteX3-43" fmla="*/ 1790512 w 12570762"/>
              <a:gd name="connsiteY3-44" fmla="*/ 6061668 h 6659345"/>
              <a:gd name="connsiteX4-45" fmla="*/ 10248712 w 12570762"/>
              <a:gd name="connsiteY4-46" fmla="*/ 6607768 h 6659345"/>
              <a:gd name="connsiteX5-47" fmla="*/ 12064812 w 12570762"/>
              <a:gd name="connsiteY5-48" fmla="*/ 6163268 h 6659345"/>
              <a:gd name="connsiteX6-49" fmla="*/ 12052112 w 12570762"/>
              <a:gd name="connsiteY6-50" fmla="*/ 2429468 h 6659345"/>
              <a:gd name="connsiteX7-51" fmla="*/ 12499028 w 12570762"/>
              <a:gd name="connsiteY7-52" fmla="*/ 54568 h 6659345"/>
              <a:gd name="connsiteX8-53" fmla="*/ 10190175 w 12570762"/>
              <a:gd name="connsiteY8-54" fmla="*/ 930868 h 6659345"/>
              <a:gd name="connsiteX0-55" fmla="*/ 10101982 w 12482569"/>
              <a:gd name="connsiteY0-56" fmla="*/ 930868 h 6659345"/>
              <a:gd name="connsiteX1-57" fmla="*/ 8306319 w 12482569"/>
              <a:gd name="connsiteY1-58" fmla="*/ 2835868 h 6659345"/>
              <a:gd name="connsiteX2-59" fmla="*/ 7115138 w 12482569"/>
              <a:gd name="connsiteY2-60" fmla="*/ 3508967 h 6659345"/>
              <a:gd name="connsiteX3-61" fmla="*/ 432319 w 12482569"/>
              <a:gd name="connsiteY3-62" fmla="*/ 4956768 h 6659345"/>
              <a:gd name="connsiteX4-63" fmla="*/ 1702319 w 12482569"/>
              <a:gd name="connsiteY4-64" fmla="*/ 6061668 h 6659345"/>
              <a:gd name="connsiteX5-65" fmla="*/ 10160519 w 12482569"/>
              <a:gd name="connsiteY5-66" fmla="*/ 6607768 h 6659345"/>
              <a:gd name="connsiteX6-67" fmla="*/ 11976619 w 12482569"/>
              <a:gd name="connsiteY6-68" fmla="*/ 6163268 h 6659345"/>
              <a:gd name="connsiteX7-69" fmla="*/ 11963919 w 12482569"/>
              <a:gd name="connsiteY7-70" fmla="*/ 2429468 h 6659345"/>
              <a:gd name="connsiteX8-71" fmla="*/ 12410835 w 12482569"/>
              <a:gd name="connsiteY8-72" fmla="*/ 54568 h 6659345"/>
              <a:gd name="connsiteX9" fmla="*/ 10101982 w 12482569"/>
              <a:gd name="connsiteY9" fmla="*/ 930868 h 6659345"/>
              <a:gd name="connsiteX0-73" fmla="*/ 10025563 w 12406150"/>
              <a:gd name="connsiteY0-74" fmla="*/ 930868 h 6659345"/>
              <a:gd name="connsiteX1-75" fmla="*/ 8229900 w 12406150"/>
              <a:gd name="connsiteY1-76" fmla="*/ 2835868 h 6659345"/>
              <a:gd name="connsiteX2-77" fmla="*/ 6006394 w 12406150"/>
              <a:gd name="connsiteY2-78" fmla="*/ 3978867 h 6659345"/>
              <a:gd name="connsiteX3-79" fmla="*/ 355900 w 12406150"/>
              <a:gd name="connsiteY3-80" fmla="*/ 4956768 h 6659345"/>
              <a:gd name="connsiteX4-81" fmla="*/ 1625900 w 12406150"/>
              <a:gd name="connsiteY4-82" fmla="*/ 6061668 h 6659345"/>
              <a:gd name="connsiteX5-83" fmla="*/ 10084100 w 12406150"/>
              <a:gd name="connsiteY5-84" fmla="*/ 6607768 h 6659345"/>
              <a:gd name="connsiteX6-85" fmla="*/ 11900200 w 12406150"/>
              <a:gd name="connsiteY6-86" fmla="*/ 6163268 h 6659345"/>
              <a:gd name="connsiteX7-87" fmla="*/ 11887500 w 12406150"/>
              <a:gd name="connsiteY7-88" fmla="*/ 2429468 h 6659345"/>
              <a:gd name="connsiteX8-89" fmla="*/ 12334416 w 12406150"/>
              <a:gd name="connsiteY8-90" fmla="*/ 54568 h 6659345"/>
              <a:gd name="connsiteX9-91" fmla="*/ 10025563 w 12406150"/>
              <a:gd name="connsiteY9-92" fmla="*/ 930868 h 6659345"/>
              <a:gd name="connsiteX0-93" fmla="*/ 10025563 w 12406150"/>
              <a:gd name="connsiteY0-94" fmla="*/ 929084 h 6657561"/>
              <a:gd name="connsiteX1-95" fmla="*/ 8046376 w 12406150"/>
              <a:gd name="connsiteY1-96" fmla="*/ 2643584 h 6657561"/>
              <a:gd name="connsiteX2-97" fmla="*/ 6006394 w 12406150"/>
              <a:gd name="connsiteY2-98" fmla="*/ 3977083 h 6657561"/>
              <a:gd name="connsiteX3-99" fmla="*/ 355900 w 12406150"/>
              <a:gd name="connsiteY3-100" fmla="*/ 4954984 h 6657561"/>
              <a:gd name="connsiteX4-101" fmla="*/ 1625900 w 12406150"/>
              <a:gd name="connsiteY4-102" fmla="*/ 6059884 h 6657561"/>
              <a:gd name="connsiteX5-103" fmla="*/ 10084100 w 12406150"/>
              <a:gd name="connsiteY5-104" fmla="*/ 6605984 h 6657561"/>
              <a:gd name="connsiteX6-105" fmla="*/ 11900200 w 12406150"/>
              <a:gd name="connsiteY6-106" fmla="*/ 6161484 h 6657561"/>
              <a:gd name="connsiteX7-107" fmla="*/ 11887500 w 12406150"/>
              <a:gd name="connsiteY7-108" fmla="*/ 2427684 h 6657561"/>
              <a:gd name="connsiteX8-109" fmla="*/ 12334416 w 12406150"/>
              <a:gd name="connsiteY8-110" fmla="*/ 52784 h 6657561"/>
              <a:gd name="connsiteX9-111" fmla="*/ 10025563 w 12406150"/>
              <a:gd name="connsiteY9-112" fmla="*/ 929084 h 6657561"/>
              <a:gd name="connsiteX0-113" fmla="*/ 10025563 w 12687988"/>
              <a:gd name="connsiteY0-114" fmla="*/ 412719 h 6141196"/>
              <a:gd name="connsiteX1-115" fmla="*/ 8046376 w 12687988"/>
              <a:gd name="connsiteY1-116" fmla="*/ 2127219 h 6141196"/>
              <a:gd name="connsiteX2-117" fmla="*/ 6006394 w 12687988"/>
              <a:gd name="connsiteY2-118" fmla="*/ 3460718 h 6141196"/>
              <a:gd name="connsiteX3-119" fmla="*/ 355900 w 12687988"/>
              <a:gd name="connsiteY3-120" fmla="*/ 4438619 h 6141196"/>
              <a:gd name="connsiteX4-121" fmla="*/ 1625900 w 12687988"/>
              <a:gd name="connsiteY4-122" fmla="*/ 5543519 h 6141196"/>
              <a:gd name="connsiteX5-123" fmla="*/ 10084100 w 12687988"/>
              <a:gd name="connsiteY5-124" fmla="*/ 6089619 h 6141196"/>
              <a:gd name="connsiteX6-125" fmla="*/ 11900200 w 12687988"/>
              <a:gd name="connsiteY6-126" fmla="*/ 5645119 h 6141196"/>
              <a:gd name="connsiteX7-127" fmla="*/ 11887500 w 12687988"/>
              <a:gd name="connsiteY7-128" fmla="*/ 1911319 h 6141196"/>
              <a:gd name="connsiteX8-129" fmla="*/ 12632644 w 12687988"/>
              <a:gd name="connsiteY8-130" fmla="*/ 107919 h 6141196"/>
              <a:gd name="connsiteX9-131" fmla="*/ 10025563 w 12687988"/>
              <a:gd name="connsiteY9-132" fmla="*/ 412719 h 6141196"/>
              <a:gd name="connsiteX0-133" fmla="*/ 10025563 w 12718627"/>
              <a:gd name="connsiteY0-134" fmla="*/ 440764 h 6151351"/>
              <a:gd name="connsiteX1-135" fmla="*/ 8046376 w 12718627"/>
              <a:gd name="connsiteY1-136" fmla="*/ 2155264 h 6151351"/>
              <a:gd name="connsiteX2-137" fmla="*/ 6006394 w 12718627"/>
              <a:gd name="connsiteY2-138" fmla="*/ 3488763 h 6151351"/>
              <a:gd name="connsiteX3-139" fmla="*/ 355900 w 12718627"/>
              <a:gd name="connsiteY3-140" fmla="*/ 4466664 h 6151351"/>
              <a:gd name="connsiteX4-141" fmla="*/ 1625900 w 12718627"/>
              <a:gd name="connsiteY4-142" fmla="*/ 5571564 h 6151351"/>
              <a:gd name="connsiteX5-143" fmla="*/ 10084100 w 12718627"/>
              <a:gd name="connsiteY5-144" fmla="*/ 6117664 h 6151351"/>
              <a:gd name="connsiteX6-145" fmla="*/ 11900200 w 12718627"/>
              <a:gd name="connsiteY6-146" fmla="*/ 5673164 h 6151351"/>
              <a:gd name="connsiteX7-147" fmla="*/ 12162787 w 12718627"/>
              <a:gd name="connsiteY7-148" fmla="*/ 2320364 h 6151351"/>
              <a:gd name="connsiteX8-149" fmla="*/ 12632644 w 12718627"/>
              <a:gd name="connsiteY8-150" fmla="*/ 135964 h 6151351"/>
              <a:gd name="connsiteX9-151" fmla="*/ 10025563 w 12718627"/>
              <a:gd name="connsiteY9-152" fmla="*/ 440764 h 6151351"/>
              <a:gd name="connsiteX0-153" fmla="*/ 10036269 w 12729335"/>
              <a:gd name="connsiteY0-154" fmla="*/ 440764 h 5938688"/>
              <a:gd name="connsiteX1-155" fmla="*/ 8057082 w 12729335"/>
              <a:gd name="connsiteY1-156" fmla="*/ 2155264 h 5938688"/>
              <a:gd name="connsiteX2-157" fmla="*/ 6017100 w 12729335"/>
              <a:gd name="connsiteY2-158" fmla="*/ 3488763 h 5938688"/>
              <a:gd name="connsiteX3-159" fmla="*/ 366606 w 12729335"/>
              <a:gd name="connsiteY3-160" fmla="*/ 4466664 h 5938688"/>
              <a:gd name="connsiteX4-161" fmla="*/ 1636606 w 12729335"/>
              <a:gd name="connsiteY4-162" fmla="*/ 5571564 h 5938688"/>
              <a:gd name="connsiteX5-163" fmla="*/ 10393034 w 12729335"/>
              <a:gd name="connsiteY5-164" fmla="*/ 5711264 h 5938688"/>
              <a:gd name="connsiteX6-165" fmla="*/ 11910906 w 12729335"/>
              <a:gd name="connsiteY6-166" fmla="*/ 5673164 h 5938688"/>
              <a:gd name="connsiteX7-167" fmla="*/ 12173493 w 12729335"/>
              <a:gd name="connsiteY7-168" fmla="*/ 2320364 h 5938688"/>
              <a:gd name="connsiteX8-169" fmla="*/ 12643350 w 12729335"/>
              <a:gd name="connsiteY8-170" fmla="*/ 135964 h 5938688"/>
              <a:gd name="connsiteX9-171" fmla="*/ 10036269 w 12729335"/>
              <a:gd name="connsiteY9-172" fmla="*/ 440764 h 59386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91" y="connsiteY9-92"/>
              </a:cxn>
            </a:cxnLst>
            <a:rect l="l" t="t" r="r" b="b"/>
            <a:pathLst>
              <a:path w="12729335" h="5938688">
                <a:moveTo>
                  <a:pt x="10036269" y="440764"/>
                </a:moveTo>
                <a:cubicBezTo>
                  <a:pt x="9271891" y="777314"/>
                  <a:pt x="8726944" y="1647264"/>
                  <a:pt x="8057082" y="2155264"/>
                </a:cubicBezTo>
                <a:cubicBezTo>
                  <a:pt x="7387220" y="2663264"/>
                  <a:pt x="7329433" y="3135280"/>
                  <a:pt x="6017100" y="3488763"/>
                </a:cubicBezTo>
                <a:cubicBezTo>
                  <a:pt x="4704767" y="3842246"/>
                  <a:pt x="1096688" y="4119530"/>
                  <a:pt x="366606" y="4466664"/>
                </a:cubicBezTo>
                <a:cubicBezTo>
                  <a:pt x="-363476" y="4813798"/>
                  <a:pt x="-34465" y="5364131"/>
                  <a:pt x="1636606" y="5571564"/>
                </a:cubicBezTo>
                <a:cubicBezTo>
                  <a:pt x="3307677" y="5778997"/>
                  <a:pt x="8680651" y="5694331"/>
                  <a:pt x="10393034" y="5711264"/>
                </a:cubicBezTo>
                <a:cubicBezTo>
                  <a:pt x="12105417" y="5728197"/>
                  <a:pt x="11614163" y="6238314"/>
                  <a:pt x="11910906" y="5673164"/>
                </a:cubicBezTo>
                <a:cubicBezTo>
                  <a:pt x="12207649" y="5108014"/>
                  <a:pt x="12215826" y="3558614"/>
                  <a:pt x="12173493" y="2320364"/>
                </a:cubicBezTo>
                <a:cubicBezTo>
                  <a:pt x="12131160" y="1082114"/>
                  <a:pt x="12999554" y="449231"/>
                  <a:pt x="12643350" y="135964"/>
                </a:cubicBezTo>
                <a:cubicBezTo>
                  <a:pt x="12287146" y="-177303"/>
                  <a:pt x="10800647" y="104214"/>
                  <a:pt x="10036269" y="440764"/>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Content Placeholder 17" descr="lungs3"/>
          <p:cNvPicPr>
            <a:picLocks noChangeAspect="1"/>
          </p:cNvPicPr>
          <p:nvPr>
            <p:ph idx="1"/>
          </p:nvPr>
        </p:nvPicPr>
        <p:blipFill>
          <a:blip r:embed="rId1"/>
          <a:stretch>
            <a:fillRect/>
          </a:stretch>
        </p:blipFill>
        <p:spPr>
          <a:xfrm>
            <a:off x="7239000" y="816610"/>
            <a:ext cx="4827905" cy="5134610"/>
          </a:xfrm>
          <a:prstGeom prst="rect">
            <a:avLst/>
          </a:prstGeom>
        </p:spPr>
      </p:pic>
      <p:sp>
        <p:nvSpPr>
          <p:cNvPr id="20" name="Text Box 19"/>
          <p:cNvSpPr txBox="1"/>
          <p:nvPr/>
        </p:nvSpPr>
        <p:spPr>
          <a:xfrm>
            <a:off x="838200" y="1691005"/>
            <a:ext cx="6106160" cy="64516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Biomedical image analysis for colon and lung cancer detection using tuna swarm algorithm with deep learning model.</a:t>
            </a:r>
            <a:endParaRPr lang="en-US">
              <a:ln w="12700" cmpd="sng">
                <a:noFill/>
                <a:prstDash val="solid"/>
              </a:ln>
              <a:solidFill>
                <a:schemeClr val="tx1"/>
              </a:solidFill>
            </a:endParaRPr>
          </a:p>
        </p:txBody>
      </p:sp>
      <p:sp>
        <p:nvSpPr>
          <p:cNvPr id="21" name="Text Box 20"/>
          <p:cNvSpPr txBox="1"/>
          <p:nvPr/>
        </p:nvSpPr>
        <p:spPr>
          <a:xfrm>
            <a:off x="838200" y="3273425"/>
            <a:ext cx="6106160" cy="64516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A machine learning approach to diagnosing lung and colon cancer using a deep learning-based classification framework</a:t>
            </a:r>
            <a:endParaRPr lang="en-US"/>
          </a:p>
        </p:txBody>
      </p:sp>
      <p:sp>
        <p:nvSpPr>
          <p:cNvPr id="25" name="Text Box 24"/>
          <p:cNvSpPr txBox="1"/>
          <p:nvPr/>
        </p:nvSpPr>
        <p:spPr>
          <a:xfrm>
            <a:off x="849630" y="4987925"/>
            <a:ext cx="6095365" cy="645160"/>
          </a:xfrm>
          <a:prstGeom prst="rect">
            <a:avLst/>
          </a:prstGeom>
          <a:solidFill>
            <a:schemeClr val="bg1">
              <a:lumMod val="85000"/>
              <a:alpha val="57000"/>
            </a:schemeClr>
          </a:solidFill>
        </p:spPr>
        <p:txBody>
          <a:bodyPr wrap="square" rtlCol="0">
            <a:spAutoFit/>
          </a:bodyPr>
          <a:p>
            <a:r>
              <a:rPr lang="en-US">
                <a:latin typeface="Times New Roman" panose="02020603050405020304" charset="0"/>
                <a:cs typeface="Times New Roman" panose="02020603050405020304" charset="0"/>
                <a:sym typeface="+mn-ea"/>
              </a:rPr>
              <a:t>A framework for lung and colon cancer diagnosis via lightweight deep learning models and transformation methods.</a:t>
            </a:r>
            <a:endParaRPr lang="en-US"/>
          </a:p>
        </p:txBody>
      </p:sp>
      <p:sp>
        <p:nvSpPr>
          <p:cNvPr id="2" name="Text Box 1"/>
          <p:cNvSpPr txBox="1"/>
          <p:nvPr/>
        </p:nvSpPr>
        <p:spPr>
          <a:xfrm>
            <a:off x="838200" y="2303145"/>
            <a:ext cx="6106795" cy="737235"/>
          </a:xfrm>
          <a:prstGeom prst="rect">
            <a:avLst/>
          </a:prstGeom>
          <a:noFill/>
        </p:spPr>
        <p:txBody>
          <a:bodyPr wrap="square" rtlCol="0">
            <a:spAutoFit/>
          </a:bodyPr>
          <a:p>
            <a:r>
              <a:rPr lang="en-US" sz="1400">
                <a:latin typeface="Times New Roman" panose="02020603050405020304" charset="0"/>
                <a:cs typeface="Times New Roman" panose="02020603050405020304" charset="0"/>
              </a:rPr>
              <a:t>[4] Obayya, M., Arasi, M.A., Alruwais, N., Alsini, R., Mohamed, A. and Yaseen, I., 2023. Biomedical image analysis for colon and lung cancer detection using tuna swarm algorithm with deep learning model. IEEE Access.</a:t>
            </a:r>
            <a:endParaRPr lang="en-US" sz="1400">
              <a:latin typeface="Times New Roman" panose="02020603050405020304" charset="0"/>
              <a:cs typeface="Times New Roman" panose="02020603050405020304" charset="0"/>
            </a:endParaRPr>
          </a:p>
        </p:txBody>
      </p:sp>
      <p:sp>
        <p:nvSpPr>
          <p:cNvPr id="4" name="Text Box 3"/>
          <p:cNvSpPr txBox="1"/>
          <p:nvPr/>
        </p:nvSpPr>
        <p:spPr>
          <a:xfrm>
            <a:off x="849630" y="3937000"/>
            <a:ext cx="6007735" cy="798830"/>
          </a:xfrm>
          <a:prstGeom prst="rect">
            <a:avLst/>
          </a:prstGeom>
          <a:noFill/>
        </p:spPr>
        <p:txBody>
          <a:bodyPr wrap="square" rtlCol="0">
            <a:spAutoFit/>
          </a:bodyPr>
          <a:p>
            <a:r>
              <a:rPr lang="en-US" sz="1400">
                <a:latin typeface="Times New Roman" panose="02020603050405020304" charset="0"/>
                <a:cs typeface="Times New Roman" panose="02020603050405020304" charset="0"/>
              </a:rPr>
              <a:t>[5]Masud, M., Sikder, N., Nahid, A.A., Bairagi, A.K. and AlZain, M.A., 2021. A machine learning approach to diagnosing lung and colon cancer using a deep learning-based classification framework. Sensors, 21(3), p.748</a:t>
            </a:r>
            <a:r>
              <a:rPr lang="en-US"/>
              <a:t>.</a:t>
            </a:r>
            <a:endParaRPr lang="en-US"/>
          </a:p>
        </p:txBody>
      </p:sp>
      <p:sp>
        <p:nvSpPr>
          <p:cNvPr id="5" name="Text Box 4"/>
          <p:cNvSpPr txBox="1"/>
          <p:nvPr/>
        </p:nvSpPr>
        <p:spPr>
          <a:xfrm>
            <a:off x="838200" y="5633085"/>
            <a:ext cx="6094730" cy="737235"/>
          </a:xfrm>
          <a:prstGeom prst="rect">
            <a:avLst/>
          </a:prstGeom>
          <a:noFill/>
        </p:spPr>
        <p:txBody>
          <a:bodyPr wrap="square" rtlCol="0">
            <a:spAutoFit/>
          </a:bodyPr>
          <a:p>
            <a:r>
              <a:rPr lang="en-US" sz="1400">
                <a:latin typeface="Times New Roman" panose="02020603050405020304" charset="0"/>
                <a:cs typeface="Times New Roman" panose="02020603050405020304" charset="0"/>
              </a:rPr>
              <a:t>[6] Attallah, O., Aslan, M.F. and Sabanci, K., 2022. A framework for lung and colon cancer diagnosis via lightweight deep learning models and transformation methods. Diagnostics, 12(12), p.2926.</a:t>
            </a:r>
            <a:endParaRPr lang="en-US" sz="14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142240" y="285750"/>
            <a:ext cx="5039360" cy="6395720"/>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 name="connsiteX0-31" fmla="*/ 22437 w 4158087"/>
              <a:gd name="connsiteY0-32" fmla="*/ 1765416 h 4009876"/>
              <a:gd name="connsiteX1-33" fmla="*/ 2877662 w 4158087"/>
              <a:gd name="connsiteY1-34" fmla="*/ 6322 h 4009876"/>
              <a:gd name="connsiteX2-35" fmla="*/ 4158087 w 4158087"/>
              <a:gd name="connsiteY2-36" fmla="*/ 2387716 h 4009876"/>
              <a:gd name="connsiteX3-37" fmla="*/ 1683862 w 4158087"/>
              <a:gd name="connsiteY3-38" fmla="*/ 3998341 h 4009876"/>
              <a:gd name="connsiteX4-39" fmla="*/ 22437 w 4158087"/>
              <a:gd name="connsiteY4-40" fmla="*/ 1765416 h 4009876"/>
              <a:gd name="connsiteX0-41" fmla="*/ 23219 w 4438269"/>
              <a:gd name="connsiteY0-42" fmla="*/ 1774377 h 4052563"/>
              <a:gd name="connsiteX1-43" fmla="*/ 2878444 w 4438269"/>
              <a:gd name="connsiteY1-44" fmla="*/ 15283 h 4052563"/>
              <a:gd name="connsiteX2-45" fmla="*/ 4438269 w 4438269"/>
              <a:gd name="connsiteY2-46" fmla="*/ 2783836 h 4052563"/>
              <a:gd name="connsiteX3-47" fmla="*/ 1684644 w 4438269"/>
              <a:gd name="connsiteY3-48" fmla="*/ 4007302 h 4052563"/>
              <a:gd name="connsiteX4-49" fmla="*/ 23219 w 4438269"/>
              <a:gd name="connsiteY4-50" fmla="*/ 1774377 h 4052563"/>
              <a:gd name="connsiteX0-51" fmla="*/ 24615 w 4896865"/>
              <a:gd name="connsiteY0-52" fmla="*/ 1759303 h 3992452"/>
              <a:gd name="connsiteX1-53" fmla="*/ 2879840 w 4896865"/>
              <a:gd name="connsiteY1-54" fmla="*/ 209 h 3992452"/>
              <a:gd name="connsiteX2-55" fmla="*/ 4896865 w 4896865"/>
              <a:gd name="connsiteY2-56" fmla="*/ 1865391 h 3992452"/>
              <a:gd name="connsiteX3-57" fmla="*/ 1686040 w 4896865"/>
              <a:gd name="connsiteY3-58" fmla="*/ 3992228 h 3992452"/>
              <a:gd name="connsiteX4-59" fmla="*/ 24615 w 4896865"/>
              <a:gd name="connsiteY4-60" fmla="*/ 1759303 h 39924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6865" h="3992452">
                <a:moveTo>
                  <a:pt x="24615" y="1759303"/>
                </a:moveTo>
                <a:cubicBezTo>
                  <a:pt x="223582" y="1093967"/>
                  <a:pt x="2067799" y="-17472"/>
                  <a:pt x="2879840" y="209"/>
                </a:cubicBezTo>
                <a:cubicBezTo>
                  <a:pt x="3691881" y="17890"/>
                  <a:pt x="4896865" y="751419"/>
                  <a:pt x="4896865" y="1865391"/>
                </a:cubicBezTo>
                <a:cubicBezTo>
                  <a:pt x="4896865" y="2979363"/>
                  <a:pt x="2498081" y="4009909"/>
                  <a:pt x="1686040" y="3992228"/>
                </a:cubicBezTo>
                <a:cubicBezTo>
                  <a:pt x="873999" y="3974547"/>
                  <a:pt x="-174352" y="2424639"/>
                  <a:pt x="24615" y="175930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2419" y="1360421"/>
            <a:ext cx="3153153" cy="4137158"/>
          </a:xfrm>
          <a:prstGeom prst="rect">
            <a:avLst/>
          </a:prstGeom>
        </p:spPr>
      </p:pic>
      <p:sp>
        <p:nvSpPr>
          <p:cNvPr id="5" name="矩形 4"/>
          <p:cNvSpPr/>
          <p:nvPr/>
        </p:nvSpPr>
        <p:spPr>
          <a:xfrm>
            <a:off x="5150485" y="2059305"/>
            <a:ext cx="6638925" cy="4622800"/>
          </a:xfrm>
          <a:prstGeom prst="rect">
            <a:avLst/>
          </a:prstGeom>
        </p:spPr>
        <p:txBody>
          <a:bodyPr wrap="square">
            <a:noAutofit/>
          </a:bodyPr>
          <a:lstStyle/>
          <a:p>
            <a:pPr marL="285750" indent="-285750">
              <a:lnSpc>
                <a:spcPct val="120000"/>
              </a:lnSpc>
              <a:buFont typeface="Wingdings" panose="05000000000000000000" charset="0"/>
              <a:buChar char="Ø"/>
            </a:pPr>
            <a:r>
              <a:rPr lang="zh-CN" altLang="en-US" sz="1600" dirty="0">
                <a:cs typeface="+mn-lt"/>
                <a:sym typeface="+mn-ea"/>
              </a:rPr>
              <a:t>Utilizing Kaggle's LC25000 datasets, our model preprocesses lung and colon cancer images with standardized resizing and color conversion.</a:t>
            </a:r>
            <a:endParaRPr lang="zh-CN" altLang="en-US" sz="1600" dirty="0">
              <a:cs typeface="+mn-lt"/>
              <a:sym typeface="+mn-ea"/>
            </a:endParaRPr>
          </a:p>
          <a:p>
            <a:pPr marL="285750" indent="-285750">
              <a:lnSpc>
                <a:spcPct val="120000"/>
              </a:lnSpc>
              <a:buFont typeface="Wingdings" panose="05000000000000000000" charset="0"/>
              <a:buChar char="Ø"/>
            </a:pPr>
            <a:endParaRPr lang="zh-CN" altLang="en-US" sz="1600" dirty="0">
              <a:cs typeface="+mn-lt"/>
              <a:sym typeface="+mn-ea"/>
            </a:endParaRPr>
          </a:p>
          <a:p>
            <a:pPr marL="285750" indent="-285750">
              <a:lnSpc>
                <a:spcPct val="120000"/>
              </a:lnSpc>
              <a:buFont typeface="Wingdings" panose="05000000000000000000" charset="0"/>
              <a:buChar char="Ø"/>
            </a:pPr>
            <a:r>
              <a:rPr lang="zh-CN" altLang="en-US" sz="1600" dirty="0">
                <a:cs typeface="+mn-lt"/>
                <a:sym typeface="+mn-ea"/>
              </a:rPr>
              <a:t>Data augmentation and feature scaling enhance robustness.</a:t>
            </a:r>
            <a:endParaRPr lang="zh-CN" altLang="en-US" sz="1600" dirty="0">
              <a:cs typeface="+mn-lt"/>
              <a:sym typeface="+mn-ea"/>
            </a:endParaRPr>
          </a:p>
          <a:p>
            <a:pPr marL="285750" indent="-285750">
              <a:lnSpc>
                <a:spcPct val="120000"/>
              </a:lnSpc>
              <a:buFont typeface="Wingdings" panose="05000000000000000000" charset="0"/>
              <a:buChar char="Ø"/>
            </a:pPr>
            <a:endParaRPr lang="zh-CN" altLang="en-US" sz="1600" dirty="0">
              <a:cs typeface="+mn-lt"/>
              <a:sym typeface="+mn-ea"/>
            </a:endParaRPr>
          </a:p>
          <a:p>
            <a:pPr marL="285750" indent="-285750">
              <a:lnSpc>
                <a:spcPct val="120000"/>
              </a:lnSpc>
              <a:buFont typeface="Wingdings" panose="05000000000000000000" charset="0"/>
              <a:buChar char="Ø"/>
            </a:pPr>
            <a:r>
              <a:rPr lang="zh-CN" altLang="en-US" sz="1600" dirty="0">
                <a:cs typeface="+mn-lt"/>
                <a:sym typeface="+mn-ea"/>
              </a:rPr>
              <a:t>Employing VGG16, ResNet50, and MobileNetV2 for deep feature extraction, followed by Random Forest and SVM, ensures comprehensive cancer detection.</a:t>
            </a:r>
            <a:endParaRPr lang="zh-CN" altLang="en-US" sz="1600" dirty="0">
              <a:cs typeface="+mn-lt"/>
              <a:sym typeface="+mn-ea"/>
            </a:endParaRPr>
          </a:p>
          <a:p>
            <a:pPr marL="285750" indent="-285750">
              <a:lnSpc>
                <a:spcPct val="120000"/>
              </a:lnSpc>
              <a:buFont typeface="Wingdings" panose="05000000000000000000" charset="0"/>
              <a:buChar char="Ø"/>
            </a:pPr>
            <a:endParaRPr lang="zh-CN" altLang="en-US" sz="1600" dirty="0">
              <a:cs typeface="+mn-lt"/>
              <a:sym typeface="+mn-ea"/>
            </a:endParaRPr>
          </a:p>
          <a:p>
            <a:pPr marL="285750" indent="-285750">
              <a:lnSpc>
                <a:spcPct val="120000"/>
              </a:lnSpc>
              <a:buFont typeface="Wingdings" panose="05000000000000000000" charset="0"/>
              <a:buChar char="Ø"/>
            </a:pPr>
            <a:r>
              <a:rPr lang="zh-CN" altLang="en-US" sz="1600" dirty="0">
                <a:cs typeface="+mn-lt"/>
                <a:sym typeface="+mn-ea"/>
              </a:rPr>
              <a:t>Ensemble learning consolidates predictions, contributing to a holistic approach for accurate lung and colon cancer identification.</a:t>
            </a:r>
            <a:endParaRPr lang="zh-CN" altLang="en-US" sz="1600" dirty="0">
              <a:cs typeface="+mn-lt"/>
              <a:sym typeface="+mn-ea"/>
            </a:endParaRPr>
          </a:p>
          <a:p>
            <a:pPr marL="285750" indent="-285750">
              <a:lnSpc>
                <a:spcPct val="120000"/>
              </a:lnSpc>
              <a:buFont typeface="Wingdings" panose="05000000000000000000" charset="0"/>
              <a:buChar char="Ø"/>
            </a:pPr>
            <a:endParaRPr lang="zh-CN" altLang="en-US" sz="1600" dirty="0">
              <a:cs typeface="+mn-lt"/>
              <a:sym typeface="+mn-ea"/>
            </a:endParaRPr>
          </a:p>
          <a:p>
            <a:pPr marL="285750" indent="-285750">
              <a:lnSpc>
                <a:spcPct val="120000"/>
              </a:lnSpc>
              <a:buFont typeface="Wingdings" panose="05000000000000000000" charset="0"/>
              <a:buChar char="Ø"/>
            </a:pPr>
            <a:r>
              <a:rPr lang="zh-CN" altLang="en-US" sz="1600" dirty="0">
                <a:cs typeface="+mn-lt"/>
                <a:sym typeface="+mn-ea"/>
              </a:rPr>
              <a:t>The proposed model's workflow and efficacy are depicted in a detailed block diagram.</a:t>
            </a:r>
            <a:endParaRPr lang="zh-CN" altLang="en-US" sz="1600" dirty="0">
              <a:cs typeface="+mn-lt"/>
              <a:sym typeface="+mn-ea"/>
            </a:endParaRPr>
          </a:p>
        </p:txBody>
      </p:sp>
      <p:sp>
        <p:nvSpPr>
          <p:cNvPr id="6" name="矩形 5"/>
          <p:cNvSpPr/>
          <p:nvPr/>
        </p:nvSpPr>
        <p:spPr>
          <a:xfrm>
            <a:off x="5150485" y="1360170"/>
            <a:ext cx="6357620" cy="583565"/>
          </a:xfrm>
          <a:prstGeom prst="rect">
            <a:avLst/>
          </a:prstGeom>
        </p:spPr>
        <p:txBody>
          <a:bodyPr wrap="square">
            <a:spAutoFit/>
          </a:bodyPr>
          <a:lstStyle/>
          <a:p>
            <a:r>
              <a:rPr lang="en-US" altLang="zh-CN" sz="3200" b="1">
                <a:solidFill>
                  <a:srgbClr val="A9D18E"/>
                </a:solidFill>
              </a:rPr>
              <a:t>Data Collection</a:t>
            </a:r>
            <a:endParaRPr lang="en-US" altLang="zh-CN" sz="3200" b="1">
              <a:solidFill>
                <a:srgbClr val="A9D18E"/>
              </a:solidFill>
            </a:endParaRPr>
          </a:p>
        </p:txBody>
      </p:sp>
      <p:sp>
        <p:nvSpPr>
          <p:cNvPr id="2" name="Text Box 1"/>
          <p:cNvSpPr txBox="1"/>
          <p:nvPr/>
        </p:nvSpPr>
        <p:spPr>
          <a:xfrm>
            <a:off x="5150485" y="111125"/>
            <a:ext cx="6356985" cy="922020"/>
          </a:xfrm>
          <a:prstGeom prst="rect">
            <a:avLst/>
          </a:prstGeom>
          <a:solidFill>
            <a:schemeClr val="accent6">
              <a:lumMod val="40000"/>
              <a:lumOff val="60000"/>
            </a:schemeClr>
          </a:solidFill>
        </p:spPr>
        <p:txBody>
          <a:bodyPr wrap="square" rtlCol="0">
            <a:spAutoFit/>
          </a:bodyPr>
          <a:p>
            <a:r>
              <a:rPr lang="en-US" sz="5400">
                <a:solidFill>
                  <a:schemeClr val="bg1">
                    <a:lumMod val="50000"/>
                  </a:schemeClr>
                </a:solidFill>
                <a:latin typeface="Times New Roman" panose="02020603050405020304" charset="0"/>
                <a:cs typeface="Times New Roman" panose="02020603050405020304" charset="0"/>
              </a:rPr>
              <a:t>DataSets</a:t>
            </a:r>
            <a:endParaRPr lang="en-US" sz="5400">
              <a:solidFill>
                <a:schemeClr val="bg1">
                  <a:lumMod val="50000"/>
                </a:schemeClr>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131445" y="110490"/>
            <a:ext cx="5060315" cy="6748145"/>
          </a:xfrm>
          <a:custGeom>
            <a:avLst/>
            <a:gdLst>
              <a:gd name="connsiteX0" fmla="*/ 0 w 4034050"/>
              <a:gd name="connsiteY0" fmla="*/ 2017025 h 4034050"/>
              <a:gd name="connsiteX1" fmla="*/ 2017025 w 4034050"/>
              <a:gd name="connsiteY1" fmla="*/ 0 h 4034050"/>
              <a:gd name="connsiteX2" fmla="*/ 4034050 w 4034050"/>
              <a:gd name="connsiteY2" fmla="*/ 2017025 h 4034050"/>
              <a:gd name="connsiteX3" fmla="*/ 2017025 w 4034050"/>
              <a:gd name="connsiteY3" fmla="*/ 4034050 h 4034050"/>
              <a:gd name="connsiteX4" fmla="*/ 0 w 4034050"/>
              <a:gd name="connsiteY4" fmla="*/ 2017025 h 4034050"/>
              <a:gd name="connsiteX0-1" fmla="*/ 14506 w 4048556"/>
              <a:gd name="connsiteY0-2" fmla="*/ 2105925 h 4122950"/>
              <a:gd name="connsiteX1-3" fmla="*/ 1434631 w 4048556"/>
              <a:gd name="connsiteY1-4" fmla="*/ 0 h 4122950"/>
              <a:gd name="connsiteX2-5" fmla="*/ 4048556 w 4048556"/>
              <a:gd name="connsiteY2-6" fmla="*/ 2105925 h 4122950"/>
              <a:gd name="connsiteX3-7" fmla="*/ 2031531 w 4048556"/>
              <a:gd name="connsiteY3-8" fmla="*/ 4122950 h 4122950"/>
              <a:gd name="connsiteX4-9" fmla="*/ 14506 w 4048556"/>
              <a:gd name="connsiteY4-10" fmla="*/ 2105925 h 4122950"/>
              <a:gd name="connsiteX0-11" fmla="*/ 8155 w 4143805"/>
              <a:gd name="connsiteY0-12" fmla="*/ 2110969 h 4144241"/>
              <a:gd name="connsiteX1-13" fmla="*/ 1428280 w 4143805"/>
              <a:gd name="connsiteY1-14" fmla="*/ 5044 h 4144241"/>
              <a:gd name="connsiteX2-15" fmla="*/ 4143805 w 4143805"/>
              <a:gd name="connsiteY2-16" fmla="*/ 2733269 h 4144241"/>
              <a:gd name="connsiteX3-17" fmla="*/ 2025180 w 4143805"/>
              <a:gd name="connsiteY3-18" fmla="*/ 4127994 h 4144241"/>
              <a:gd name="connsiteX4-19" fmla="*/ 8155 w 4143805"/>
              <a:gd name="connsiteY4-20" fmla="*/ 2110969 h 4144241"/>
              <a:gd name="connsiteX0-21" fmla="*/ 1510 w 4137160"/>
              <a:gd name="connsiteY0-22" fmla="*/ 2111083 h 4355543"/>
              <a:gd name="connsiteX1-23" fmla="*/ 1421635 w 4137160"/>
              <a:gd name="connsiteY1-24" fmla="*/ 5158 h 4355543"/>
              <a:gd name="connsiteX2-25" fmla="*/ 4137160 w 4137160"/>
              <a:gd name="connsiteY2-26" fmla="*/ 2733383 h 4355543"/>
              <a:gd name="connsiteX3-27" fmla="*/ 1662935 w 4137160"/>
              <a:gd name="connsiteY3-28" fmla="*/ 4344008 h 4355543"/>
              <a:gd name="connsiteX4-29" fmla="*/ 1510 w 4137160"/>
              <a:gd name="connsiteY4-30" fmla="*/ 2111083 h 4355543"/>
              <a:gd name="connsiteX0-31" fmla="*/ 22437 w 4158087"/>
              <a:gd name="connsiteY0-32" fmla="*/ 1765416 h 4009876"/>
              <a:gd name="connsiteX1-33" fmla="*/ 2877662 w 4158087"/>
              <a:gd name="connsiteY1-34" fmla="*/ 6322 h 4009876"/>
              <a:gd name="connsiteX2-35" fmla="*/ 4158087 w 4158087"/>
              <a:gd name="connsiteY2-36" fmla="*/ 2387716 h 4009876"/>
              <a:gd name="connsiteX3-37" fmla="*/ 1683862 w 4158087"/>
              <a:gd name="connsiteY3-38" fmla="*/ 3998341 h 4009876"/>
              <a:gd name="connsiteX4-39" fmla="*/ 22437 w 4158087"/>
              <a:gd name="connsiteY4-40" fmla="*/ 1765416 h 4009876"/>
              <a:gd name="connsiteX0-41" fmla="*/ 23219 w 4438269"/>
              <a:gd name="connsiteY0-42" fmla="*/ 1774377 h 4052563"/>
              <a:gd name="connsiteX1-43" fmla="*/ 2878444 w 4438269"/>
              <a:gd name="connsiteY1-44" fmla="*/ 15283 h 4052563"/>
              <a:gd name="connsiteX2-45" fmla="*/ 4438269 w 4438269"/>
              <a:gd name="connsiteY2-46" fmla="*/ 2783836 h 4052563"/>
              <a:gd name="connsiteX3-47" fmla="*/ 1684644 w 4438269"/>
              <a:gd name="connsiteY3-48" fmla="*/ 4007302 h 4052563"/>
              <a:gd name="connsiteX4-49" fmla="*/ 23219 w 4438269"/>
              <a:gd name="connsiteY4-50" fmla="*/ 1774377 h 4052563"/>
              <a:gd name="connsiteX0-51" fmla="*/ 24615 w 4896865"/>
              <a:gd name="connsiteY0-52" fmla="*/ 1759303 h 3992452"/>
              <a:gd name="connsiteX1-53" fmla="*/ 2879840 w 4896865"/>
              <a:gd name="connsiteY1-54" fmla="*/ 209 h 3992452"/>
              <a:gd name="connsiteX2-55" fmla="*/ 4896865 w 4896865"/>
              <a:gd name="connsiteY2-56" fmla="*/ 1865391 h 3992452"/>
              <a:gd name="connsiteX3-57" fmla="*/ 1686040 w 4896865"/>
              <a:gd name="connsiteY3-58" fmla="*/ 3992228 h 3992452"/>
              <a:gd name="connsiteX4-59" fmla="*/ 24615 w 4896865"/>
              <a:gd name="connsiteY4-60" fmla="*/ 1759303 h 39924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6865" h="3992452">
                <a:moveTo>
                  <a:pt x="24615" y="1759303"/>
                </a:moveTo>
                <a:cubicBezTo>
                  <a:pt x="223582" y="1093967"/>
                  <a:pt x="2067799" y="-17472"/>
                  <a:pt x="2879840" y="209"/>
                </a:cubicBezTo>
                <a:cubicBezTo>
                  <a:pt x="3691881" y="17890"/>
                  <a:pt x="4896865" y="751419"/>
                  <a:pt x="4896865" y="1865391"/>
                </a:cubicBezTo>
                <a:cubicBezTo>
                  <a:pt x="4896865" y="2979363"/>
                  <a:pt x="2498081" y="4009909"/>
                  <a:pt x="1686040" y="3992228"/>
                </a:cubicBezTo>
                <a:cubicBezTo>
                  <a:pt x="873999" y="3974547"/>
                  <a:pt x="-174352" y="2424639"/>
                  <a:pt x="24615" y="1759303"/>
                </a:cubicBezTo>
                <a:close/>
              </a:path>
            </a:pathLst>
          </a:custGeom>
          <a:solidFill>
            <a:srgbClr val="DEE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50485" y="2476500"/>
            <a:ext cx="4784725" cy="1496695"/>
          </a:xfrm>
          <a:prstGeom prst="rect">
            <a:avLst/>
          </a:prstGeom>
        </p:spPr>
        <p:txBody>
          <a:bodyPr wrap="square">
            <a:noAutofit/>
          </a:bodyPr>
          <a:lstStyle/>
          <a:p>
            <a:pPr>
              <a:lnSpc>
                <a:spcPct val="130000"/>
              </a:lnSpc>
            </a:pPr>
            <a:endParaRPr lang="zh-CN" altLang="en-US" sz="1600" dirty="0">
              <a:cs typeface="+mn-lt"/>
              <a:sym typeface="+mn-ea"/>
            </a:endParaRPr>
          </a:p>
        </p:txBody>
      </p:sp>
      <p:sp>
        <p:nvSpPr>
          <p:cNvPr id="6" name="矩形 5"/>
          <p:cNvSpPr/>
          <p:nvPr/>
        </p:nvSpPr>
        <p:spPr>
          <a:xfrm>
            <a:off x="5150485" y="1360170"/>
            <a:ext cx="6357620" cy="583565"/>
          </a:xfrm>
          <a:prstGeom prst="rect">
            <a:avLst/>
          </a:prstGeom>
        </p:spPr>
        <p:txBody>
          <a:bodyPr wrap="square">
            <a:spAutoFit/>
          </a:bodyPr>
          <a:lstStyle/>
          <a:p>
            <a:r>
              <a:rPr lang="en-US" altLang="zh-CN" sz="3200" b="1">
                <a:solidFill>
                  <a:srgbClr val="A9D18E"/>
                </a:solidFill>
              </a:rPr>
              <a:t>Data Analysis</a:t>
            </a:r>
            <a:endParaRPr lang="en-US" altLang="zh-CN" sz="3200" b="1">
              <a:solidFill>
                <a:srgbClr val="A9D18E"/>
              </a:solidFill>
            </a:endParaRPr>
          </a:p>
        </p:txBody>
      </p:sp>
      <p:sp>
        <p:nvSpPr>
          <p:cNvPr id="2" name="Text Box 1"/>
          <p:cNvSpPr txBox="1"/>
          <p:nvPr/>
        </p:nvSpPr>
        <p:spPr>
          <a:xfrm>
            <a:off x="5150485" y="111125"/>
            <a:ext cx="6356985" cy="922020"/>
          </a:xfrm>
          <a:prstGeom prst="rect">
            <a:avLst/>
          </a:prstGeom>
          <a:solidFill>
            <a:schemeClr val="accent6">
              <a:lumMod val="40000"/>
              <a:lumOff val="60000"/>
            </a:schemeClr>
          </a:solidFill>
        </p:spPr>
        <p:txBody>
          <a:bodyPr wrap="square" rtlCol="0">
            <a:spAutoFit/>
          </a:bodyPr>
          <a:p>
            <a:r>
              <a:rPr lang="en-US" sz="5400">
                <a:solidFill>
                  <a:schemeClr val="bg1">
                    <a:lumMod val="50000"/>
                  </a:schemeClr>
                </a:solidFill>
                <a:latin typeface="Times New Roman" panose="02020603050405020304" charset="0"/>
                <a:cs typeface="Times New Roman" panose="02020603050405020304" charset="0"/>
              </a:rPr>
              <a:t>DataSets</a:t>
            </a:r>
            <a:endParaRPr lang="en-US" sz="5400">
              <a:solidFill>
                <a:schemeClr val="bg1">
                  <a:lumMod val="50000"/>
                </a:schemeClr>
              </a:solidFill>
              <a:latin typeface="Times New Roman" panose="02020603050405020304" charset="0"/>
              <a:cs typeface="Times New Roman" panose="02020603050405020304" charset="0"/>
            </a:endParaRPr>
          </a:p>
        </p:txBody>
      </p:sp>
      <p:pic>
        <p:nvPicPr>
          <p:cNvPr id="7" name="Content Placeholder 6" descr="pie-chart-definition"/>
          <p:cNvPicPr>
            <a:picLocks noChangeAspect="1"/>
          </p:cNvPicPr>
          <p:nvPr>
            <p:ph idx="1"/>
          </p:nvPr>
        </p:nvPicPr>
        <p:blipFill>
          <a:blip r:embed="rId1">
            <a:alphaModFix amt="85000"/>
          </a:blip>
          <a:stretch>
            <a:fillRect/>
          </a:stretch>
        </p:blipFill>
        <p:spPr>
          <a:xfrm>
            <a:off x="579120" y="1692275"/>
            <a:ext cx="3676015" cy="3347085"/>
          </a:xfrm>
          <a:prstGeom prst="rect">
            <a:avLst/>
          </a:prstGeom>
          <a:solidFill>
            <a:srgbClr val="DEEDD4">
              <a:alpha val="48000"/>
            </a:srgbClr>
          </a:solidFill>
          <a:ln>
            <a:solidFill>
              <a:schemeClr val="accent4">
                <a:lumMod val="40000"/>
                <a:lumOff val="60000"/>
              </a:schemeClr>
            </a:solidFill>
          </a:ln>
        </p:spPr>
      </p:pic>
      <p:sp>
        <p:nvSpPr>
          <p:cNvPr id="10" name="Text Box 9"/>
          <p:cNvSpPr txBox="1"/>
          <p:nvPr/>
        </p:nvSpPr>
        <p:spPr>
          <a:xfrm>
            <a:off x="5245100" y="2315210"/>
            <a:ext cx="1591945" cy="398780"/>
          </a:xfrm>
          <a:prstGeom prst="rect">
            <a:avLst/>
          </a:prstGeom>
          <a:solidFill>
            <a:schemeClr val="accent6">
              <a:lumMod val="40000"/>
              <a:lumOff val="60000"/>
            </a:schemeClr>
          </a:solidFill>
        </p:spPr>
        <p:txBody>
          <a:bodyPr wrap="square" rtlCol="0">
            <a:spAutoFit/>
          </a:bodyPr>
          <a:p>
            <a:pPr indent="0" algn="ctr">
              <a:buNone/>
            </a:pPr>
            <a:r>
              <a:rPr lang="en-US" sz="2000">
                <a:latin typeface="Times New Roman" panose="02020603050405020304" charset="0"/>
                <a:cs typeface="Times New Roman" panose="02020603050405020304" charset="0"/>
              </a:rPr>
              <a:t> Training</a:t>
            </a:r>
            <a:endParaRPr lang="en-US" sz="2000">
              <a:latin typeface="Times New Roman" panose="02020603050405020304" charset="0"/>
              <a:cs typeface="Times New Roman" panose="02020603050405020304" charset="0"/>
            </a:endParaRPr>
          </a:p>
        </p:txBody>
      </p:sp>
      <p:sp>
        <p:nvSpPr>
          <p:cNvPr id="11" name="Text Box 10"/>
          <p:cNvSpPr txBox="1"/>
          <p:nvPr/>
        </p:nvSpPr>
        <p:spPr>
          <a:xfrm>
            <a:off x="5387975" y="3060700"/>
            <a:ext cx="5749290" cy="368300"/>
          </a:xfrm>
          <a:prstGeom prst="rect">
            <a:avLst/>
          </a:prstGeom>
          <a:noFill/>
        </p:spPr>
        <p:txBody>
          <a:bodyPr wrap="square" rtlCol="0">
            <a:spAutoFit/>
          </a:bodyPr>
          <a:p>
            <a:r>
              <a:rPr lang="en-US"/>
              <a:t>We have taken 20000 rows for  training our datasets </a:t>
            </a:r>
            <a:endParaRPr lang="en-US"/>
          </a:p>
        </p:txBody>
      </p:sp>
      <p:sp>
        <p:nvSpPr>
          <p:cNvPr id="12" name="Text Box 11"/>
          <p:cNvSpPr txBox="1"/>
          <p:nvPr/>
        </p:nvSpPr>
        <p:spPr>
          <a:xfrm>
            <a:off x="5311140" y="4029075"/>
            <a:ext cx="1525905" cy="398780"/>
          </a:xfrm>
          <a:prstGeom prst="rect">
            <a:avLst/>
          </a:prstGeom>
          <a:solidFill>
            <a:schemeClr val="accent6">
              <a:lumMod val="40000"/>
              <a:lumOff val="60000"/>
            </a:schemeClr>
          </a:solidFill>
        </p:spPr>
        <p:txBody>
          <a:bodyPr wrap="square" rtlCol="0">
            <a:spAutoFit/>
          </a:bodyPr>
          <a:p>
            <a:pPr indent="0" algn="ctr">
              <a:buNone/>
            </a:pPr>
            <a:r>
              <a:rPr lang="en-US" sz="2000">
                <a:latin typeface="Times New Roman" panose="02020603050405020304" charset="0"/>
                <a:cs typeface="Times New Roman" panose="02020603050405020304" charset="0"/>
              </a:rPr>
              <a:t>Testing</a:t>
            </a:r>
            <a:endParaRPr lang="en-US" sz="2000">
              <a:latin typeface="Times New Roman" panose="02020603050405020304" charset="0"/>
              <a:cs typeface="Times New Roman" panose="02020603050405020304" charset="0"/>
            </a:endParaRPr>
          </a:p>
        </p:txBody>
      </p:sp>
      <p:sp>
        <p:nvSpPr>
          <p:cNvPr id="13" name="Text Box 12"/>
          <p:cNvSpPr txBox="1"/>
          <p:nvPr/>
        </p:nvSpPr>
        <p:spPr>
          <a:xfrm>
            <a:off x="5311140" y="5027930"/>
            <a:ext cx="5244465" cy="368300"/>
          </a:xfrm>
          <a:prstGeom prst="rect">
            <a:avLst/>
          </a:prstGeom>
          <a:noFill/>
        </p:spPr>
        <p:txBody>
          <a:bodyPr wrap="square" rtlCol="0">
            <a:spAutoFit/>
          </a:bodyPr>
          <a:p>
            <a:r>
              <a:rPr lang="en-US"/>
              <a:t>We have taken 5000 rows for testing and validation</a:t>
            </a:r>
            <a:endParaRPr lang="en-US"/>
          </a:p>
        </p:txBody>
      </p:sp>
      <p:sp>
        <p:nvSpPr>
          <p:cNvPr id="14" name="Oval 13"/>
          <p:cNvSpPr/>
          <p:nvPr/>
        </p:nvSpPr>
        <p:spPr>
          <a:xfrm>
            <a:off x="8017510" y="2045335"/>
            <a:ext cx="914400" cy="914400"/>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solidFill>
                  <a:schemeClr val="tx1"/>
                </a:solidFill>
                <a:latin typeface="Times New Roman" panose="02020603050405020304" charset="0"/>
                <a:cs typeface="Times New Roman" panose="02020603050405020304" charset="0"/>
              </a:rPr>
              <a:t>80%</a:t>
            </a:r>
            <a:endParaRPr lang="en-US" b="1">
              <a:solidFill>
                <a:schemeClr val="tx1"/>
              </a:solidFill>
              <a:latin typeface="Times New Roman" panose="02020603050405020304" charset="0"/>
              <a:cs typeface="Times New Roman" panose="02020603050405020304" charset="0"/>
            </a:endParaRPr>
          </a:p>
        </p:txBody>
      </p:sp>
      <p:sp>
        <p:nvSpPr>
          <p:cNvPr id="15" name="Oval 14"/>
          <p:cNvSpPr/>
          <p:nvPr/>
        </p:nvSpPr>
        <p:spPr>
          <a:xfrm>
            <a:off x="8017510" y="3771265"/>
            <a:ext cx="914400" cy="914400"/>
          </a:xfrm>
          <a:prstGeom prst="ellipse">
            <a:avLst/>
          </a:prstGeom>
          <a:solidFill>
            <a:schemeClr val="accent6">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b="1">
                <a:solidFill>
                  <a:schemeClr val="tx1"/>
                </a:solidFill>
                <a:latin typeface="Times New Roman" panose="02020603050405020304" charset="0"/>
                <a:cs typeface="Times New Roman" panose="02020603050405020304" charset="0"/>
              </a:rPr>
              <a:t>20%</a:t>
            </a:r>
            <a:endParaRPr lang="en-US" b="1">
              <a:solidFill>
                <a:schemeClr val="tx1"/>
              </a:solidFill>
              <a:latin typeface="Times New Roman" panose="02020603050405020304" charset="0"/>
              <a:cs typeface="Times New Roman" panose="02020603050405020304" charset="0"/>
            </a:endParaRPr>
          </a:p>
        </p:txBody>
      </p:sp>
      <p:sp>
        <p:nvSpPr>
          <p:cNvPr id="16" name="Right Arrow 15"/>
          <p:cNvSpPr/>
          <p:nvPr/>
        </p:nvSpPr>
        <p:spPr>
          <a:xfrm>
            <a:off x="6875145" y="2309495"/>
            <a:ext cx="826135" cy="485775"/>
          </a:xfrm>
          <a:prstGeom prst="right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Right Arrow 16"/>
          <p:cNvSpPr/>
          <p:nvPr/>
        </p:nvSpPr>
        <p:spPr>
          <a:xfrm>
            <a:off x="6891655" y="3985895"/>
            <a:ext cx="808990" cy="485775"/>
          </a:xfrm>
          <a:prstGeom prst="rightArrow">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rot="236598">
            <a:off x="6439769" y="-986734"/>
            <a:ext cx="6894603" cy="8357163"/>
          </a:xfrm>
          <a:custGeom>
            <a:avLst/>
            <a:gdLst>
              <a:gd name="connsiteX0" fmla="*/ 0 w 7952654"/>
              <a:gd name="connsiteY0" fmla="*/ 4163732 h 8327463"/>
              <a:gd name="connsiteX1" fmla="*/ 3976327 w 7952654"/>
              <a:gd name="connsiteY1" fmla="*/ 0 h 8327463"/>
              <a:gd name="connsiteX2" fmla="*/ 7952654 w 7952654"/>
              <a:gd name="connsiteY2" fmla="*/ 4163732 h 8327463"/>
              <a:gd name="connsiteX3" fmla="*/ 3976327 w 7952654"/>
              <a:gd name="connsiteY3" fmla="*/ 8327464 h 8327463"/>
              <a:gd name="connsiteX4" fmla="*/ 0 w 7952654"/>
              <a:gd name="connsiteY4" fmla="*/ 4163732 h 8327463"/>
              <a:gd name="connsiteX0-1" fmla="*/ 424525 w 8377179"/>
              <a:gd name="connsiteY0-2" fmla="*/ 4366255 h 8529987"/>
              <a:gd name="connsiteX1-3" fmla="*/ 561465 w 8377179"/>
              <a:gd name="connsiteY1-4" fmla="*/ 1031906 h 8529987"/>
              <a:gd name="connsiteX2-5" fmla="*/ 4400852 w 8377179"/>
              <a:gd name="connsiteY2-6" fmla="*/ 202523 h 8529987"/>
              <a:gd name="connsiteX3-7" fmla="*/ 8377179 w 8377179"/>
              <a:gd name="connsiteY3-8" fmla="*/ 4366255 h 8529987"/>
              <a:gd name="connsiteX4-9" fmla="*/ 4400852 w 8377179"/>
              <a:gd name="connsiteY4-10" fmla="*/ 8529987 h 8529987"/>
              <a:gd name="connsiteX5" fmla="*/ 424525 w 8377179"/>
              <a:gd name="connsiteY5" fmla="*/ 4366255 h 8529987"/>
              <a:gd name="connsiteX0-11" fmla="*/ 690015 w 8642669"/>
              <a:gd name="connsiteY0-12" fmla="*/ 4256520 h 8420252"/>
              <a:gd name="connsiteX1-13" fmla="*/ 384193 w 8642669"/>
              <a:gd name="connsiteY1-14" fmla="*/ 1595939 h 8420252"/>
              <a:gd name="connsiteX2-15" fmla="*/ 4666342 w 8642669"/>
              <a:gd name="connsiteY2-16" fmla="*/ 92788 h 8420252"/>
              <a:gd name="connsiteX3-17" fmla="*/ 8642669 w 8642669"/>
              <a:gd name="connsiteY3-18" fmla="*/ 4256520 h 8420252"/>
              <a:gd name="connsiteX4-19" fmla="*/ 4666342 w 8642669"/>
              <a:gd name="connsiteY4-20" fmla="*/ 8420252 h 8420252"/>
              <a:gd name="connsiteX5-21" fmla="*/ 690015 w 8642669"/>
              <a:gd name="connsiteY5-22" fmla="*/ 4256520 h 8420252"/>
              <a:gd name="connsiteX0-23" fmla="*/ 2538954 w 8374050"/>
              <a:gd name="connsiteY0-24" fmla="*/ 6046819 h 8457986"/>
              <a:gd name="connsiteX1-25" fmla="*/ 115574 w 8374050"/>
              <a:gd name="connsiteY1-26" fmla="*/ 1595939 h 8457986"/>
              <a:gd name="connsiteX2-27" fmla="*/ 4397723 w 8374050"/>
              <a:gd name="connsiteY2-28" fmla="*/ 92788 h 8457986"/>
              <a:gd name="connsiteX3-29" fmla="*/ 8374050 w 8374050"/>
              <a:gd name="connsiteY3-30" fmla="*/ 4256520 h 8457986"/>
              <a:gd name="connsiteX4-31" fmla="*/ 4397723 w 8374050"/>
              <a:gd name="connsiteY4-32" fmla="*/ 8420252 h 8457986"/>
              <a:gd name="connsiteX5-33" fmla="*/ 2538954 w 8374050"/>
              <a:gd name="connsiteY5-34" fmla="*/ 6046819 h 8457986"/>
              <a:gd name="connsiteX0-35" fmla="*/ 2532944 w 8368040"/>
              <a:gd name="connsiteY0-36" fmla="*/ 6046819 h 8618952"/>
              <a:gd name="connsiteX1-37" fmla="*/ 109564 w 8368040"/>
              <a:gd name="connsiteY1-38" fmla="*/ 1595939 h 8618952"/>
              <a:gd name="connsiteX2-39" fmla="*/ 4391713 w 8368040"/>
              <a:gd name="connsiteY2-40" fmla="*/ 92788 h 8618952"/>
              <a:gd name="connsiteX3-41" fmla="*/ 8368040 w 8368040"/>
              <a:gd name="connsiteY3-42" fmla="*/ 4256520 h 8618952"/>
              <a:gd name="connsiteX4-43" fmla="*/ 3400311 w 8368040"/>
              <a:gd name="connsiteY4-44" fmla="*/ 8583881 h 8618952"/>
              <a:gd name="connsiteX5-45" fmla="*/ 2532944 w 8368040"/>
              <a:gd name="connsiteY5-46" fmla="*/ 6046819 h 8618952"/>
              <a:gd name="connsiteX0-47" fmla="*/ 2532944 w 8398859"/>
              <a:gd name="connsiteY0-48" fmla="*/ 6046819 h 8752413"/>
              <a:gd name="connsiteX1-49" fmla="*/ 109564 w 8398859"/>
              <a:gd name="connsiteY1-50" fmla="*/ 1595939 h 8752413"/>
              <a:gd name="connsiteX2-51" fmla="*/ 4391713 w 8398859"/>
              <a:gd name="connsiteY2-52" fmla="*/ 92788 h 8752413"/>
              <a:gd name="connsiteX3-53" fmla="*/ 8368040 w 8398859"/>
              <a:gd name="connsiteY3-54" fmla="*/ 4256520 h 8752413"/>
              <a:gd name="connsiteX4-55" fmla="*/ 6683619 w 8398859"/>
              <a:gd name="connsiteY4-56" fmla="*/ 8044864 h 8752413"/>
              <a:gd name="connsiteX5-57" fmla="*/ 3400311 w 8398859"/>
              <a:gd name="connsiteY5-58" fmla="*/ 8583881 h 8752413"/>
              <a:gd name="connsiteX6" fmla="*/ 2532944 w 8398859"/>
              <a:gd name="connsiteY6" fmla="*/ 6046819 h 8752413"/>
              <a:gd name="connsiteX0-59" fmla="*/ 3149226 w 8379874"/>
              <a:gd name="connsiteY0-60" fmla="*/ 5931316 h 8760968"/>
              <a:gd name="connsiteX1-61" fmla="*/ 90579 w 8379874"/>
              <a:gd name="connsiteY1-62" fmla="*/ 1595939 h 8760968"/>
              <a:gd name="connsiteX2-63" fmla="*/ 4372728 w 8379874"/>
              <a:gd name="connsiteY2-64" fmla="*/ 92788 h 8760968"/>
              <a:gd name="connsiteX3-65" fmla="*/ 8349055 w 8379874"/>
              <a:gd name="connsiteY3-66" fmla="*/ 4256520 h 8760968"/>
              <a:gd name="connsiteX4-67" fmla="*/ 6664634 w 8379874"/>
              <a:gd name="connsiteY4-68" fmla="*/ 8044864 h 8760968"/>
              <a:gd name="connsiteX5-69" fmla="*/ 3381326 w 8379874"/>
              <a:gd name="connsiteY5-70" fmla="*/ 8583881 h 8760968"/>
              <a:gd name="connsiteX6-71" fmla="*/ 3149226 w 8379874"/>
              <a:gd name="connsiteY6-72" fmla="*/ 5931316 h 8760968"/>
              <a:gd name="connsiteX0-73" fmla="*/ 3145680 w 8376328"/>
              <a:gd name="connsiteY0-74" fmla="*/ 5931316 h 8746833"/>
              <a:gd name="connsiteX1-75" fmla="*/ 87033 w 8376328"/>
              <a:gd name="connsiteY1-76" fmla="*/ 1595939 h 8746833"/>
              <a:gd name="connsiteX2-77" fmla="*/ 4369182 w 8376328"/>
              <a:gd name="connsiteY2-78" fmla="*/ 92788 h 8746833"/>
              <a:gd name="connsiteX3-79" fmla="*/ 8345509 w 8376328"/>
              <a:gd name="connsiteY3-80" fmla="*/ 4256520 h 8746833"/>
              <a:gd name="connsiteX4-81" fmla="*/ 6661088 w 8376328"/>
              <a:gd name="connsiteY4-82" fmla="*/ 8044864 h 8746833"/>
              <a:gd name="connsiteX5-83" fmla="*/ 2453755 w 8376328"/>
              <a:gd name="connsiteY5-84" fmla="*/ 8564630 h 8746833"/>
              <a:gd name="connsiteX6-85" fmla="*/ 3145680 w 8376328"/>
              <a:gd name="connsiteY6-86" fmla="*/ 5931316 h 8746833"/>
              <a:gd name="connsiteX0-87" fmla="*/ 2909927 w 8140575"/>
              <a:gd name="connsiteY0-88" fmla="*/ 5941268 h 8756785"/>
              <a:gd name="connsiteX1-89" fmla="*/ 91912 w 8140575"/>
              <a:gd name="connsiteY1-90" fmla="*/ 1519264 h 8756785"/>
              <a:gd name="connsiteX2-91" fmla="*/ 4133429 w 8140575"/>
              <a:gd name="connsiteY2-92" fmla="*/ 102740 h 8756785"/>
              <a:gd name="connsiteX3-93" fmla="*/ 8109756 w 8140575"/>
              <a:gd name="connsiteY3-94" fmla="*/ 4266472 h 8756785"/>
              <a:gd name="connsiteX4-95" fmla="*/ 6425335 w 8140575"/>
              <a:gd name="connsiteY4-96" fmla="*/ 8054816 h 8756785"/>
              <a:gd name="connsiteX5-97" fmla="*/ 2218002 w 8140575"/>
              <a:gd name="connsiteY5-98" fmla="*/ 8574582 h 8756785"/>
              <a:gd name="connsiteX6-99" fmla="*/ 2909927 w 8140575"/>
              <a:gd name="connsiteY6-100" fmla="*/ 5941268 h 8756785"/>
              <a:gd name="connsiteX0-101" fmla="*/ 2819282 w 8049930"/>
              <a:gd name="connsiteY0-102" fmla="*/ 5941268 h 8756785"/>
              <a:gd name="connsiteX1-103" fmla="*/ 1267 w 8049930"/>
              <a:gd name="connsiteY1-104" fmla="*/ 1519264 h 8756785"/>
              <a:gd name="connsiteX2-105" fmla="*/ 4042784 w 8049930"/>
              <a:gd name="connsiteY2-106" fmla="*/ 102740 h 8756785"/>
              <a:gd name="connsiteX3-107" fmla="*/ 8019111 w 8049930"/>
              <a:gd name="connsiteY3-108" fmla="*/ 4266472 h 8756785"/>
              <a:gd name="connsiteX4-109" fmla="*/ 6334690 w 8049930"/>
              <a:gd name="connsiteY4-110" fmla="*/ 8054816 h 8756785"/>
              <a:gd name="connsiteX5-111" fmla="*/ 2127357 w 8049930"/>
              <a:gd name="connsiteY5-112" fmla="*/ 8574582 h 8756785"/>
              <a:gd name="connsiteX6-113" fmla="*/ 2819282 w 8049930"/>
              <a:gd name="connsiteY6-114" fmla="*/ 5941268 h 8756785"/>
              <a:gd name="connsiteX0-115" fmla="*/ 2819282 w 8049930"/>
              <a:gd name="connsiteY0-116" fmla="*/ 5996783 h 8812300"/>
              <a:gd name="connsiteX1-117" fmla="*/ 1267 w 8049930"/>
              <a:gd name="connsiteY1-118" fmla="*/ 1574779 h 8812300"/>
              <a:gd name="connsiteX2-119" fmla="*/ 4042784 w 8049930"/>
              <a:gd name="connsiteY2-120" fmla="*/ 158255 h 8812300"/>
              <a:gd name="connsiteX3-121" fmla="*/ 8019111 w 8049930"/>
              <a:gd name="connsiteY3-122" fmla="*/ 4321987 h 8812300"/>
              <a:gd name="connsiteX4-123" fmla="*/ 6334690 w 8049930"/>
              <a:gd name="connsiteY4-124" fmla="*/ 8110331 h 8812300"/>
              <a:gd name="connsiteX5-125" fmla="*/ 2127357 w 8049930"/>
              <a:gd name="connsiteY5-126" fmla="*/ 8630097 h 8812300"/>
              <a:gd name="connsiteX6-127" fmla="*/ 2819282 w 8049930"/>
              <a:gd name="connsiteY6-128" fmla="*/ 5996783 h 8812300"/>
              <a:gd name="connsiteX0-129" fmla="*/ 2819282 w 8049930"/>
              <a:gd name="connsiteY0-130" fmla="*/ 5393816 h 8209333"/>
              <a:gd name="connsiteX1-131" fmla="*/ 1267 w 8049930"/>
              <a:gd name="connsiteY1-132" fmla="*/ 971812 h 8209333"/>
              <a:gd name="connsiteX2-133" fmla="*/ 5717580 w 8049930"/>
              <a:gd name="connsiteY2-134" fmla="*/ 373435 h 8209333"/>
              <a:gd name="connsiteX3-135" fmla="*/ 8019111 w 8049930"/>
              <a:gd name="connsiteY3-136" fmla="*/ 3719020 h 8209333"/>
              <a:gd name="connsiteX4-137" fmla="*/ 6334690 w 8049930"/>
              <a:gd name="connsiteY4-138" fmla="*/ 7507364 h 8209333"/>
              <a:gd name="connsiteX5-139" fmla="*/ 2127357 w 8049930"/>
              <a:gd name="connsiteY5-140" fmla="*/ 8027130 h 8209333"/>
              <a:gd name="connsiteX6-141" fmla="*/ 2819282 w 8049930"/>
              <a:gd name="connsiteY6-142" fmla="*/ 5393816 h 8209333"/>
              <a:gd name="connsiteX0-143" fmla="*/ 2819282 w 6931261"/>
              <a:gd name="connsiteY0-144" fmla="*/ 5401022 h 8216539"/>
              <a:gd name="connsiteX1-145" fmla="*/ 1267 w 6931261"/>
              <a:gd name="connsiteY1-146" fmla="*/ 979018 h 8216539"/>
              <a:gd name="connsiteX2-147" fmla="*/ 5717580 w 6931261"/>
              <a:gd name="connsiteY2-148" fmla="*/ 380641 h 8216539"/>
              <a:gd name="connsiteX3-149" fmla="*/ 6729325 w 6931261"/>
              <a:gd name="connsiteY3-150" fmla="*/ 3832104 h 8216539"/>
              <a:gd name="connsiteX4-151" fmla="*/ 6334690 w 6931261"/>
              <a:gd name="connsiteY4-152" fmla="*/ 7514570 h 8216539"/>
              <a:gd name="connsiteX5-153" fmla="*/ 2127357 w 6931261"/>
              <a:gd name="connsiteY5-154" fmla="*/ 8034336 h 8216539"/>
              <a:gd name="connsiteX6-155" fmla="*/ 2819282 w 6931261"/>
              <a:gd name="connsiteY6-156" fmla="*/ 5401022 h 8216539"/>
              <a:gd name="connsiteX0-157" fmla="*/ 2819282 w 6857499"/>
              <a:gd name="connsiteY0-158" fmla="*/ 5401022 h 8209997"/>
              <a:gd name="connsiteX1-159" fmla="*/ 1267 w 6857499"/>
              <a:gd name="connsiteY1-160" fmla="*/ 979018 h 8209997"/>
              <a:gd name="connsiteX2-161" fmla="*/ 5717580 w 6857499"/>
              <a:gd name="connsiteY2-162" fmla="*/ 380641 h 8209997"/>
              <a:gd name="connsiteX3-163" fmla="*/ 6729325 w 6857499"/>
              <a:gd name="connsiteY3-164" fmla="*/ 3832104 h 8209997"/>
              <a:gd name="connsiteX4-165" fmla="*/ 6122934 w 6857499"/>
              <a:gd name="connsiteY4-166" fmla="*/ 7495319 h 8209997"/>
              <a:gd name="connsiteX5-167" fmla="*/ 2127357 w 6857499"/>
              <a:gd name="connsiteY5-168" fmla="*/ 8034336 h 8209997"/>
              <a:gd name="connsiteX6-169" fmla="*/ 2819282 w 6857499"/>
              <a:gd name="connsiteY6-170" fmla="*/ 5401022 h 8209997"/>
              <a:gd name="connsiteX0-171" fmla="*/ 104707 w 7325794"/>
              <a:gd name="connsiteY0-172" fmla="*/ 8535626 h 8981190"/>
              <a:gd name="connsiteX1-173" fmla="*/ 469562 w 7325794"/>
              <a:gd name="connsiteY1-174" fmla="*/ 979018 h 8981190"/>
              <a:gd name="connsiteX2-175" fmla="*/ 6185875 w 7325794"/>
              <a:gd name="connsiteY2-176" fmla="*/ 380641 h 8981190"/>
              <a:gd name="connsiteX3-177" fmla="*/ 7197620 w 7325794"/>
              <a:gd name="connsiteY3-178" fmla="*/ 3832104 h 8981190"/>
              <a:gd name="connsiteX4-179" fmla="*/ 6591229 w 7325794"/>
              <a:gd name="connsiteY4-180" fmla="*/ 7495319 h 8981190"/>
              <a:gd name="connsiteX5-181" fmla="*/ 2595652 w 7325794"/>
              <a:gd name="connsiteY5-182" fmla="*/ 8034336 h 8981190"/>
              <a:gd name="connsiteX6-183" fmla="*/ 104707 w 7325794"/>
              <a:gd name="connsiteY6-184" fmla="*/ 8535626 h 8981190"/>
              <a:gd name="connsiteX0-185" fmla="*/ 73840 w 7294927"/>
              <a:gd name="connsiteY0-186" fmla="*/ 8637090 h 9096575"/>
              <a:gd name="connsiteX1-187" fmla="*/ 641856 w 7294927"/>
              <a:gd name="connsiteY1-188" fmla="*/ 888256 h 9096575"/>
              <a:gd name="connsiteX2-189" fmla="*/ 6155008 w 7294927"/>
              <a:gd name="connsiteY2-190" fmla="*/ 482105 h 9096575"/>
              <a:gd name="connsiteX3-191" fmla="*/ 7166753 w 7294927"/>
              <a:gd name="connsiteY3-192" fmla="*/ 3933568 h 9096575"/>
              <a:gd name="connsiteX4-193" fmla="*/ 6560362 w 7294927"/>
              <a:gd name="connsiteY4-194" fmla="*/ 7596783 h 9096575"/>
              <a:gd name="connsiteX5-195" fmla="*/ 2564785 w 7294927"/>
              <a:gd name="connsiteY5-196" fmla="*/ 8135800 h 9096575"/>
              <a:gd name="connsiteX6-197" fmla="*/ 73840 w 7294927"/>
              <a:gd name="connsiteY6-198" fmla="*/ 8637090 h 9096575"/>
              <a:gd name="connsiteX0-199" fmla="*/ 86780 w 7307867"/>
              <a:gd name="connsiteY0-200" fmla="*/ 8260204 h 8644739"/>
              <a:gd name="connsiteX1-201" fmla="*/ 560830 w 7307867"/>
              <a:gd name="connsiteY1-202" fmla="*/ 1548989 h 8644739"/>
              <a:gd name="connsiteX2-203" fmla="*/ 6167948 w 7307867"/>
              <a:gd name="connsiteY2-204" fmla="*/ 105219 h 8644739"/>
              <a:gd name="connsiteX3-205" fmla="*/ 7179693 w 7307867"/>
              <a:gd name="connsiteY3-206" fmla="*/ 3556682 h 8644739"/>
              <a:gd name="connsiteX4-207" fmla="*/ 6573302 w 7307867"/>
              <a:gd name="connsiteY4-208" fmla="*/ 7219897 h 8644739"/>
              <a:gd name="connsiteX5-209" fmla="*/ 2577725 w 7307867"/>
              <a:gd name="connsiteY5-210" fmla="*/ 7758914 h 8644739"/>
              <a:gd name="connsiteX6-211" fmla="*/ 86780 w 7307867"/>
              <a:gd name="connsiteY6-212" fmla="*/ 8260204 h 8644739"/>
              <a:gd name="connsiteX0-213" fmla="*/ 86780 w 7307867"/>
              <a:gd name="connsiteY0-214" fmla="*/ 8256839 h 8641374"/>
              <a:gd name="connsiteX1-215" fmla="*/ 560830 w 7307867"/>
              <a:gd name="connsiteY1-216" fmla="*/ 1545624 h 8641374"/>
              <a:gd name="connsiteX2-217" fmla="*/ 6167948 w 7307867"/>
              <a:gd name="connsiteY2-218" fmla="*/ 101854 h 8641374"/>
              <a:gd name="connsiteX3-219" fmla="*/ 7179693 w 7307867"/>
              <a:gd name="connsiteY3-220" fmla="*/ 3553317 h 8641374"/>
              <a:gd name="connsiteX4-221" fmla="*/ 6573302 w 7307867"/>
              <a:gd name="connsiteY4-222" fmla="*/ 7216532 h 8641374"/>
              <a:gd name="connsiteX5-223" fmla="*/ 2577725 w 7307867"/>
              <a:gd name="connsiteY5-224" fmla="*/ 7755549 h 8641374"/>
              <a:gd name="connsiteX6-225" fmla="*/ 86780 w 7307867"/>
              <a:gd name="connsiteY6-226" fmla="*/ 8256839 h 8641374"/>
              <a:gd name="connsiteX0-227" fmla="*/ 34032 w 7255119"/>
              <a:gd name="connsiteY0-228" fmla="*/ 8216115 h 8579478"/>
              <a:gd name="connsiteX1-229" fmla="*/ 1037587 w 7255119"/>
              <a:gd name="connsiteY1-230" fmla="*/ 1799384 h 8579478"/>
              <a:gd name="connsiteX2-231" fmla="*/ 6115200 w 7255119"/>
              <a:gd name="connsiteY2-232" fmla="*/ 61130 h 8579478"/>
              <a:gd name="connsiteX3-233" fmla="*/ 7126945 w 7255119"/>
              <a:gd name="connsiteY3-234" fmla="*/ 3512593 h 8579478"/>
              <a:gd name="connsiteX4-235" fmla="*/ 6520554 w 7255119"/>
              <a:gd name="connsiteY4-236" fmla="*/ 7175808 h 8579478"/>
              <a:gd name="connsiteX5-237" fmla="*/ 2524977 w 7255119"/>
              <a:gd name="connsiteY5-238" fmla="*/ 7714825 h 8579478"/>
              <a:gd name="connsiteX6-239" fmla="*/ 34032 w 7255119"/>
              <a:gd name="connsiteY6-240" fmla="*/ 8216115 h 8579478"/>
              <a:gd name="connsiteX0-241" fmla="*/ 198593 w 7419680"/>
              <a:gd name="connsiteY0-242" fmla="*/ 8216115 h 8579478"/>
              <a:gd name="connsiteX1-243" fmla="*/ 1202148 w 7419680"/>
              <a:gd name="connsiteY1-244" fmla="*/ 1799384 h 8579478"/>
              <a:gd name="connsiteX2-245" fmla="*/ 6279761 w 7419680"/>
              <a:gd name="connsiteY2-246" fmla="*/ 61130 h 8579478"/>
              <a:gd name="connsiteX3-247" fmla="*/ 7291506 w 7419680"/>
              <a:gd name="connsiteY3-248" fmla="*/ 3512593 h 8579478"/>
              <a:gd name="connsiteX4-249" fmla="*/ 6685115 w 7419680"/>
              <a:gd name="connsiteY4-250" fmla="*/ 7175808 h 8579478"/>
              <a:gd name="connsiteX5-251" fmla="*/ 2689538 w 7419680"/>
              <a:gd name="connsiteY5-252" fmla="*/ 7714825 h 8579478"/>
              <a:gd name="connsiteX6-253" fmla="*/ 198593 w 7419680"/>
              <a:gd name="connsiteY6-254" fmla="*/ 8216115 h 8579478"/>
              <a:gd name="connsiteX0-255" fmla="*/ 110500 w 7331587"/>
              <a:gd name="connsiteY0-256" fmla="*/ 8198429 h 8548437"/>
              <a:gd name="connsiteX1-257" fmla="*/ 1368758 w 7331587"/>
              <a:gd name="connsiteY1-258" fmla="*/ 1967823 h 8548437"/>
              <a:gd name="connsiteX2-259" fmla="*/ 6191668 w 7331587"/>
              <a:gd name="connsiteY2-260" fmla="*/ 43444 h 8548437"/>
              <a:gd name="connsiteX3-261" fmla="*/ 7203413 w 7331587"/>
              <a:gd name="connsiteY3-262" fmla="*/ 3494907 h 8548437"/>
              <a:gd name="connsiteX4-263" fmla="*/ 6597022 w 7331587"/>
              <a:gd name="connsiteY4-264" fmla="*/ 7158122 h 8548437"/>
              <a:gd name="connsiteX5-265" fmla="*/ 2601445 w 7331587"/>
              <a:gd name="connsiteY5-266" fmla="*/ 7697139 h 8548437"/>
              <a:gd name="connsiteX6-267" fmla="*/ 110500 w 7331587"/>
              <a:gd name="connsiteY6-268" fmla="*/ 8198429 h 8548437"/>
              <a:gd name="connsiteX0-269" fmla="*/ 110500 w 7331587"/>
              <a:gd name="connsiteY0-270" fmla="*/ 8219689 h 8569697"/>
              <a:gd name="connsiteX1-271" fmla="*/ 1368758 w 7331587"/>
              <a:gd name="connsiteY1-272" fmla="*/ 1989083 h 8569697"/>
              <a:gd name="connsiteX2-273" fmla="*/ 6191668 w 7331587"/>
              <a:gd name="connsiteY2-274" fmla="*/ 64704 h 8569697"/>
              <a:gd name="connsiteX3-275" fmla="*/ 7203413 w 7331587"/>
              <a:gd name="connsiteY3-276" fmla="*/ 3516167 h 8569697"/>
              <a:gd name="connsiteX4-277" fmla="*/ 6597022 w 7331587"/>
              <a:gd name="connsiteY4-278" fmla="*/ 7179382 h 8569697"/>
              <a:gd name="connsiteX5-279" fmla="*/ 2601445 w 7331587"/>
              <a:gd name="connsiteY5-280" fmla="*/ 7718399 h 8569697"/>
              <a:gd name="connsiteX6-281" fmla="*/ 110500 w 7331587"/>
              <a:gd name="connsiteY6-282" fmla="*/ 8219689 h 8569697"/>
              <a:gd name="connsiteX0-283" fmla="*/ 60068 w 7281155"/>
              <a:gd name="connsiteY0-284" fmla="*/ 8198489 h 8534978"/>
              <a:gd name="connsiteX1-285" fmla="*/ 1535019 w 7281155"/>
              <a:gd name="connsiteY1-286" fmla="*/ 2156628 h 8534978"/>
              <a:gd name="connsiteX2-287" fmla="*/ 6141236 w 7281155"/>
              <a:gd name="connsiteY2-288" fmla="*/ 43504 h 8534978"/>
              <a:gd name="connsiteX3-289" fmla="*/ 7152981 w 7281155"/>
              <a:gd name="connsiteY3-290" fmla="*/ 3494967 h 8534978"/>
              <a:gd name="connsiteX4-291" fmla="*/ 6546590 w 7281155"/>
              <a:gd name="connsiteY4-292" fmla="*/ 7158182 h 8534978"/>
              <a:gd name="connsiteX5-293" fmla="*/ 2551013 w 7281155"/>
              <a:gd name="connsiteY5-294" fmla="*/ 7697199 h 8534978"/>
              <a:gd name="connsiteX6-295" fmla="*/ 60068 w 7281155"/>
              <a:gd name="connsiteY6-296" fmla="*/ 8198489 h 8534978"/>
              <a:gd name="connsiteX0-297" fmla="*/ 60068 w 7281155"/>
              <a:gd name="connsiteY0-298" fmla="*/ 8183561 h 8520050"/>
              <a:gd name="connsiteX1-299" fmla="*/ 1535019 w 7281155"/>
              <a:gd name="connsiteY1-300" fmla="*/ 2141700 h 8520050"/>
              <a:gd name="connsiteX2-301" fmla="*/ 6141236 w 7281155"/>
              <a:gd name="connsiteY2-302" fmla="*/ 28576 h 8520050"/>
              <a:gd name="connsiteX3-303" fmla="*/ 7152981 w 7281155"/>
              <a:gd name="connsiteY3-304" fmla="*/ 3480039 h 8520050"/>
              <a:gd name="connsiteX4-305" fmla="*/ 6546590 w 7281155"/>
              <a:gd name="connsiteY4-306" fmla="*/ 7143254 h 8520050"/>
              <a:gd name="connsiteX5-307" fmla="*/ 2551013 w 7281155"/>
              <a:gd name="connsiteY5-308" fmla="*/ 7682271 h 8520050"/>
              <a:gd name="connsiteX6-309" fmla="*/ 60068 w 7281155"/>
              <a:gd name="connsiteY6-310" fmla="*/ 8183561 h 8520050"/>
              <a:gd name="connsiteX0-311" fmla="*/ 71435 w 7292522"/>
              <a:gd name="connsiteY0-312" fmla="*/ 8183561 h 8520050"/>
              <a:gd name="connsiteX1-313" fmla="*/ 1546386 w 7292522"/>
              <a:gd name="connsiteY1-314" fmla="*/ 2141700 h 8520050"/>
              <a:gd name="connsiteX2-315" fmla="*/ 6152603 w 7292522"/>
              <a:gd name="connsiteY2-316" fmla="*/ 28576 h 8520050"/>
              <a:gd name="connsiteX3-317" fmla="*/ 7164348 w 7292522"/>
              <a:gd name="connsiteY3-318" fmla="*/ 3480039 h 8520050"/>
              <a:gd name="connsiteX4-319" fmla="*/ 6557957 w 7292522"/>
              <a:gd name="connsiteY4-320" fmla="*/ 7143254 h 8520050"/>
              <a:gd name="connsiteX5-321" fmla="*/ 2562380 w 7292522"/>
              <a:gd name="connsiteY5-322" fmla="*/ 7682271 h 8520050"/>
              <a:gd name="connsiteX6-323" fmla="*/ 71435 w 7292522"/>
              <a:gd name="connsiteY6-324" fmla="*/ 8183561 h 8520050"/>
              <a:gd name="connsiteX0-325" fmla="*/ 89953 w 7311040"/>
              <a:gd name="connsiteY0-326" fmla="*/ 8176103 h 8502190"/>
              <a:gd name="connsiteX1-327" fmla="*/ 1485822 w 7311040"/>
              <a:gd name="connsiteY1-328" fmla="*/ 2279725 h 8502190"/>
              <a:gd name="connsiteX2-329" fmla="*/ 6171121 w 7311040"/>
              <a:gd name="connsiteY2-330" fmla="*/ 21118 h 8502190"/>
              <a:gd name="connsiteX3-331" fmla="*/ 7182866 w 7311040"/>
              <a:gd name="connsiteY3-332" fmla="*/ 3472581 h 8502190"/>
              <a:gd name="connsiteX4-333" fmla="*/ 6576475 w 7311040"/>
              <a:gd name="connsiteY4-334" fmla="*/ 7135796 h 8502190"/>
              <a:gd name="connsiteX5-335" fmla="*/ 2580898 w 7311040"/>
              <a:gd name="connsiteY5-336" fmla="*/ 7674813 h 8502190"/>
              <a:gd name="connsiteX6-337" fmla="*/ 89953 w 7311040"/>
              <a:gd name="connsiteY6-338" fmla="*/ 8176103 h 8502190"/>
              <a:gd name="connsiteX0-339" fmla="*/ 89953 w 7311040"/>
              <a:gd name="connsiteY0-340" fmla="*/ 8176439 h 8502526"/>
              <a:gd name="connsiteX1-341" fmla="*/ 1485822 w 7311040"/>
              <a:gd name="connsiteY1-342" fmla="*/ 2280061 h 8502526"/>
              <a:gd name="connsiteX2-343" fmla="*/ 6171121 w 7311040"/>
              <a:gd name="connsiteY2-344" fmla="*/ 21454 h 8502526"/>
              <a:gd name="connsiteX3-345" fmla="*/ 7182866 w 7311040"/>
              <a:gd name="connsiteY3-346" fmla="*/ 3472917 h 8502526"/>
              <a:gd name="connsiteX4-347" fmla="*/ 6576475 w 7311040"/>
              <a:gd name="connsiteY4-348" fmla="*/ 7136132 h 8502526"/>
              <a:gd name="connsiteX5-349" fmla="*/ 2580898 w 7311040"/>
              <a:gd name="connsiteY5-350" fmla="*/ 7675149 h 8502526"/>
              <a:gd name="connsiteX6-351" fmla="*/ 89953 w 7311040"/>
              <a:gd name="connsiteY6-352" fmla="*/ 8176439 h 8502526"/>
              <a:gd name="connsiteX0-353" fmla="*/ 89953 w 7292237"/>
              <a:gd name="connsiteY0-354" fmla="*/ 8790239 h 9116326"/>
              <a:gd name="connsiteX1-355" fmla="*/ 1485822 w 7292237"/>
              <a:gd name="connsiteY1-356" fmla="*/ 2893861 h 9116326"/>
              <a:gd name="connsiteX2-357" fmla="*/ 6675753 w 7292237"/>
              <a:gd name="connsiteY2-358" fmla="*/ 14884 h 9116326"/>
              <a:gd name="connsiteX3-359" fmla="*/ 7182866 w 7292237"/>
              <a:gd name="connsiteY3-360" fmla="*/ 4086717 h 9116326"/>
              <a:gd name="connsiteX4-361" fmla="*/ 6576475 w 7292237"/>
              <a:gd name="connsiteY4-362" fmla="*/ 7749932 h 9116326"/>
              <a:gd name="connsiteX5-363" fmla="*/ 2580898 w 7292237"/>
              <a:gd name="connsiteY5-364" fmla="*/ 8288949 h 9116326"/>
              <a:gd name="connsiteX6-365" fmla="*/ 89953 w 7292237"/>
              <a:gd name="connsiteY6-366" fmla="*/ 8790239 h 9116326"/>
              <a:gd name="connsiteX0-367" fmla="*/ 334467 w 6837667"/>
              <a:gd name="connsiteY0-368" fmla="*/ 7112592 h 8356688"/>
              <a:gd name="connsiteX1-369" fmla="*/ 1031252 w 6837667"/>
              <a:gd name="connsiteY1-370" fmla="*/ 2893861 h 8356688"/>
              <a:gd name="connsiteX2-371" fmla="*/ 6221183 w 6837667"/>
              <a:gd name="connsiteY2-372" fmla="*/ 14884 h 8356688"/>
              <a:gd name="connsiteX3-373" fmla="*/ 6728296 w 6837667"/>
              <a:gd name="connsiteY3-374" fmla="*/ 4086717 h 8356688"/>
              <a:gd name="connsiteX4-375" fmla="*/ 6121905 w 6837667"/>
              <a:gd name="connsiteY4-376" fmla="*/ 7749932 h 8356688"/>
              <a:gd name="connsiteX5-377" fmla="*/ 2126328 w 6837667"/>
              <a:gd name="connsiteY5-378" fmla="*/ 8288949 h 8356688"/>
              <a:gd name="connsiteX6-379" fmla="*/ 334467 w 6837667"/>
              <a:gd name="connsiteY6-380" fmla="*/ 7112592 h 8356688"/>
              <a:gd name="connsiteX0-381" fmla="*/ 366932 w 6870132"/>
              <a:gd name="connsiteY0-382" fmla="*/ 7112592 h 8358317"/>
              <a:gd name="connsiteX1-383" fmla="*/ 1063717 w 6870132"/>
              <a:gd name="connsiteY1-384" fmla="*/ 2893861 h 8358317"/>
              <a:gd name="connsiteX2-385" fmla="*/ 6253648 w 6870132"/>
              <a:gd name="connsiteY2-386" fmla="*/ 14884 h 8358317"/>
              <a:gd name="connsiteX3-387" fmla="*/ 6760761 w 6870132"/>
              <a:gd name="connsiteY3-388" fmla="*/ 4086717 h 8358317"/>
              <a:gd name="connsiteX4-389" fmla="*/ 6154370 w 6870132"/>
              <a:gd name="connsiteY4-390" fmla="*/ 7749932 h 8358317"/>
              <a:gd name="connsiteX5-391" fmla="*/ 2680881 w 6870132"/>
              <a:gd name="connsiteY5-392" fmla="*/ 8291151 h 8358317"/>
              <a:gd name="connsiteX6-393" fmla="*/ 366932 w 6870132"/>
              <a:gd name="connsiteY6-394" fmla="*/ 7112592 h 8358317"/>
              <a:gd name="connsiteX0-395" fmla="*/ 455986 w 6959186"/>
              <a:gd name="connsiteY0-396" fmla="*/ 7112592 h 8358317"/>
              <a:gd name="connsiteX1-397" fmla="*/ 1152771 w 6959186"/>
              <a:gd name="connsiteY1-398" fmla="*/ 2893861 h 8358317"/>
              <a:gd name="connsiteX2-399" fmla="*/ 6342702 w 6959186"/>
              <a:gd name="connsiteY2-400" fmla="*/ 14884 h 8358317"/>
              <a:gd name="connsiteX3-401" fmla="*/ 6849815 w 6959186"/>
              <a:gd name="connsiteY3-402" fmla="*/ 4086717 h 8358317"/>
              <a:gd name="connsiteX4-403" fmla="*/ 6243424 w 6959186"/>
              <a:gd name="connsiteY4-404" fmla="*/ 7749932 h 8358317"/>
              <a:gd name="connsiteX5-405" fmla="*/ 2769935 w 6959186"/>
              <a:gd name="connsiteY5-406" fmla="*/ 8291151 h 8358317"/>
              <a:gd name="connsiteX6-407" fmla="*/ 455986 w 6959186"/>
              <a:gd name="connsiteY6-408" fmla="*/ 7112592 h 8358317"/>
              <a:gd name="connsiteX0-409" fmla="*/ 366933 w 6870133"/>
              <a:gd name="connsiteY0-410" fmla="*/ 7112592 h 8358317"/>
              <a:gd name="connsiteX1-411" fmla="*/ 1063718 w 6870133"/>
              <a:gd name="connsiteY1-412" fmla="*/ 2893861 h 8358317"/>
              <a:gd name="connsiteX2-413" fmla="*/ 6253649 w 6870133"/>
              <a:gd name="connsiteY2-414" fmla="*/ 14884 h 8358317"/>
              <a:gd name="connsiteX3-415" fmla="*/ 6760762 w 6870133"/>
              <a:gd name="connsiteY3-416" fmla="*/ 4086717 h 8358317"/>
              <a:gd name="connsiteX4-417" fmla="*/ 6154371 w 6870133"/>
              <a:gd name="connsiteY4-418" fmla="*/ 7749932 h 8358317"/>
              <a:gd name="connsiteX5-419" fmla="*/ 2680882 w 6870133"/>
              <a:gd name="connsiteY5-420" fmla="*/ 8291151 h 8358317"/>
              <a:gd name="connsiteX6-421" fmla="*/ 366933 w 6870133"/>
              <a:gd name="connsiteY6-422" fmla="*/ 7112592 h 8358317"/>
              <a:gd name="connsiteX0-423" fmla="*/ 366933 w 6870133"/>
              <a:gd name="connsiteY0-424" fmla="*/ 7113509 h 8359234"/>
              <a:gd name="connsiteX1-425" fmla="*/ 1063718 w 6870133"/>
              <a:gd name="connsiteY1-426" fmla="*/ 2894778 h 8359234"/>
              <a:gd name="connsiteX2-427" fmla="*/ 6253649 w 6870133"/>
              <a:gd name="connsiteY2-428" fmla="*/ 15801 h 8359234"/>
              <a:gd name="connsiteX3-429" fmla="*/ 6760762 w 6870133"/>
              <a:gd name="connsiteY3-430" fmla="*/ 4087634 h 8359234"/>
              <a:gd name="connsiteX4-431" fmla="*/ 6154371 w 6870133"/>
              <a:gd name="connsiteY4-432" fmla="*/ 7750849 h 8359234"/>
              <a:gd name="connsiteX5-433" fmla="*/ 2680882 w 6870133"/>
              <a:gd name="connsiteY5-434" fmla="*/ 8292068 h 8359234"/>
              <a:gd name="connsiteX6-435" fmla="*/ 366933 w 6870133"/>
              <a:gd name="connsiteY6-436" fmla="*/ 7113509 h 8359234"/>
              <a:gd name="connsiteX0-437" fmla="*/ 375202 w 6878402"/>
              <a:gd name="connsiteY0-438" fmla="*/ 7113509 h 8359234"/>
              <a:gd name="connsiteX1-439" fmla="*/ 1071987 w 6878402"/>
              <a:gd name="connsiteY1-440" fmla="*/ 2894778 h 8359234"/>
              <a:gd name="connsiteX2-441" fmla="*/ 6261918 w 6878402"/>
              <a:gd name="connsiteY2-442" fmla="*/ 15801 h 8359234"/>
              <a:gd name="connsiteX3-443" fmla="*/ 6769031 w 6878402"/>
              <a:gd name="connsiteY3-444" fmla="*/ 4087634 h 8359234"/>
              <a:gd name="connsiteX4-445" fmla="*/ 6162640 w 6878402"/>
              <a:gd name="connsiteY4-446" fmla="*/ 7750849 h 8359234"/>
              <a:gd name="connsiteX5-447" fmla="*/ 2689151 w 6878402"/>
              <a:gd name="connsiteY5-448" fmla="*/ 8292068 h 8359234"/>
              <a:gd name="connsiteX6-449" fmla="*/ 375202 w 6878402"/>
              <a:gd name="connsiteY6-450" fmla="*/ 7113509 h 8359234"/>
              <a:gd name="connsiteX0-451" fmla="*/ 357667 w 6897130"/>
              <a:gd name="connsiteY0-452" fmla="*/ 7141469 h 8357163"/>
              <a:gd name="connsiteX1-453" fmla="*/ 1090715 w 6897130"/>
              <a:gd name="connsiteY1-454" fmla="*/ 2894778 h 8357163"/>
              <a:gd name="connsiteX2-455" fmla="*/ 6280646 w 6897130"/>
              <a:gd name="connsiteY2-456" fmla="*/ 15801 h 8357163"/>
              <a:gd name="connsiteX3-457" fmla="*/ 6787759 w 6897130"/>
              <a:gd name="connsiteY3-458" fmla="*/ 4087634 h 8357163"/>
              <a:gd name="connsiteX4-459" fmla="*/ 6181368 w 6897130"/>
              <a:gd name="connsiteY4-460" fmla="*/ 7750849 h 8357163"/>
              <a:gd name="connsiteX5-461" fmla="*/ 2707879 w 6897130"/>
              <a:gd name="connsiteY5-462" fmla="*/ 8292068 h 8357163"/>
              <a:gd name="connsiteX6-463" fmla="*/ 357667 w 6897130"/>
              <a:gd name="connsiteY6-464" fmla="*/ 7141469 h 8357163"/>
              <a:gd name="connsiteX0-465" fmla="*/ 377706 w 6917169"/>
              <a:gd name="connsiteY0-466" fmla="*/ 7141469 h 8357163"/>
              <a:gd name="connsiteX1-467" fmla="*/ 1110754 w 6917169"/>
              <a:gd name="connsiteY1-468" fmla="*/ 2894778 h 8357163"/>
              <a:gd name="connsiteX2-469" fmla="*/ 6300685 w 6917169"/>
              <a:gd name="connsiteY2-470" fmla="*/ 15801 h 8357163"/>
              <a:gd name="connsiteX3-471" fmla="*/ 6807798 w 6917169"/>
              <a:gd name="connsiteY3-472" fmla="*/ 4087634 h 8357163"/>
              <a:gd name="connsiteX4-473" fmla="*/ 6201407 w 6917169"/>
              <a:gd name="connsiteY4-474" fmla="*/ 7750849 h 8357163"/>
              <a:gd name="connsiteX5-475" fmla="*/ 2727918 w 6917169"/>
              <a:gd name="connsiteY5-476" fmla="*/ 8292068 h 8357163"/>
              <a:gd name="connsiteX6-477" fmla="*/ 377706 w 6917169"/>
              <a:gd name="connsiteY6-478" fmla="*/ 7141469 h 8357163"/>
              <a:gd name="connsiteX0-479" fmla="*/ 355140 w 6894603"/>
              <a:gd name="connsiteY0-480" fmla="*/ 7141469 h 8357163"/>
              <a:gd name="connsiteX1-481" fmla="*/ 1088188 w 6894603"/>
              <a:gd name="connsiteY1-482" fmla="*/ 2894778 h 8357163"/>
              <a:gd name="connsiteX2-483" fmla="*/ 6278119 w 6894603"/>
              <a:gd name="connsiteY2-484" fmla="*/ 15801 h 8357163"/>
              <a:gd name="connsiteX3-485" fmla="*/ 6785232 w 6894603"/>
              <a:gd name="connsiteY3-486" fmla="*/ 4087634 h 8357163"/>
              <a:gd name="connsiteX4-487" fmla="*/ 6178841 w 6894603"/>
              <a:gd name="connsiteY4-488" fmla="*/ 7750849 h 8357163"/>
              <a:gd name="connsiteX5-489" fmla="*/ 2705352 w 6894603"/>
              <a:gd name="connsiteY5-490" fmla="*/ 8292068 h 8357163"/>
              <a:gd name="connsiteX6-491" fmla="*/ 355140 w 6894603"/>
              <a:gd name="connsiteY6-492" fmla="*/ 7141469 h 83571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6894603" h="8357163">
                <a:moveTo>
                  <a:pt x="355140" y="7141469"/>
                </a:moveTo>
                <a:cubicBezTo>
                  <a:pt x="70310" y="6573960"/>
                  <a:pt x="-549736" y="5009851"/>
                  <a:pt x="1088188" y="2894778"/>
                </a:cubicBezTo>
                <a:cubicBezTo>
                  <a:pt x="2110762" y="1534574"/>
                  <a:pt x="5328612" y="-183008"/>
                  <a:pt x="6278119" y="15801"/>
                </a:cubicBezTo>
                <a:cubicBezTo>
                  <a:pt x="7227626" y="214610"/>
                  <a:pt x="6801778" y="2798459"/>
                  <a:pt x="6785232" y="4087634"/>
                </a:cubicBezTo>
                <a:cubicBezTo>
                  <a:pt x="6768686" y="5376809"/>
                  <a:pt x="7006796" y="7029622"/>
                  <a:pt x="6178841" y="7750849"/>
                </a:cubicBezTo>
                <a:cubicBezTo>
                  <a:pt x="5350886" y="8472076"/>
                  <a:pt x="3675969" y="8393631"/>
                  <a:pt x="2705352" y="8292068"/>
                </a:cubicBezTo>
                <a:cubicBezTo>
                  <a:pt x="1734735" y="8190505"/>
                  <a:pt x="639970" y="7708978"/>
                  <a:pt x="355140" y="7141469"/>
                </a:cubicBezTo>
                <a:close/>
              </a:path>
            </a:pathLst>
          </a:cu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7233" y="5973344"/>
            <a:ext cx="2766719" cy="1769311"/>
          </a:xfrm>
          <a:prstGeom prst="ellipse">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782318" y="1588865"/>
            <a:ext cx="2814320" cy="922020"/>
          </a:xfrm>
          <a:prstGeom prst="rect">
            <a:avLst/>
          </a:prstGeom>
        </p:spPr>
        <p:txBody>
          <a:bodyPr wrap="none">
            <a:spAutoFit/>
          </a:bodyPr>
          <a:lstStyle/>
          <a:p>
            <a:r>
              <a:rPr lang="en-US" altLang="zh-CN" sz="5400">
                <a:solidFill>
                  <a:schemeClr val="accent6">
                    <a:lumMod val="60000"/>
                    <a:lumOff val="40000"/>
                  </a:schemeClr>
                </a:solidFill>
                <a:latin typeface="Arial" panose="020B0604020202020204" pitchFamily="34" charset="0"/>
                <a:cs typeface="Arial" panose="020B0604020202020204" pitchFamily="34" charset="0"/>
              </a:rPr>
              <a:t>Methods</a:t>
            </a:r>
            <a:endParaRPr lang="en-US" altLang="zh-CN" sz="5400">
              <a:solidFill>
                <a:schemeClr val="accent6">
                  <a:lumMod val="60000"/>
                  <a:lumOff val="40000"/>
                </a:schemeClr>
              </a:solidFill>
              <a:latin typeface="Arial" panose="020B0604020202020204" pitchFamily="34" charset="0"/>
              <a:cs typeface="Arial" panose="020B0604020202020204" pitchFamily="34" charset="0"/>
            </a:endParaRPr>
          </a:p>
        </p:txBody>
      </p:sp>
      <p:sp>
        <p:nvSpPr>
          <p:cNvPr id="15" name="矩形: 圆角 14"/>
          <p:cNvSpPr/>
          <p:nvPr/>
        </p:nvSpPr>
        <p:spPr>
          <a:xfrm>
            <a:off x="914400" y="2465070"/>
            <a:ext cx="2682240" cy="76200"/>
          </a:xfrm>
          <a:prstGeom prst="roundRect">
            <a:avLst>
              <a:gd name="adj" fmla="val 50000"/>
            </a:avLst>
          </a:prstGeom>
          <a:solidFill>
            <a:srgbClr val="47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82320" y="2982595"/>
            <a:ext cx="4754880" cy="2804795"/>
          </a:xfrm>
          <a:prstGeom prst="rect">
            <a:avLst/>
          </a:prstGeom>
        </p:spPr>
        <p:txBody>
          <a:bodyPr wrap="square">
            <a:noAutofit/>
          </a:bodyPr>
          <a:lstStyle/>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Image Processing</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Feature Extraction</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Classifier</a:t>
            </a: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a:p>
            <a:pPr marL="457200" indent="-457200">
              <a:lnSpc>
                <a:spcPct val="160000"/>
              </a:lnSpc>
              <a:buFont typeface="Wingdings" panose="05000000000000000000" charset="0"/>
              <a:buChar char="Ø"/>
            </a:pPr>
            <a:r>
              <a:rPr lang="en-US" altLang="zh-CN" sz="2800">
                <a:solidFill>
                  <a:schemeClr val="tx1">
                    <a:lumMod val="65000"/>
                    <a:lumOff val="35000"/>
                  </a:schemeClr>
                </a:solidFill>
                <a:latin typeface="Arial" panose="020B0604020202020204" pitchFamily="34" charset="0"/>
                <a:cs typeface="Arial" panose="020B0604020202020204" pitchFamily="34" charset="0"/>
              </a:rPr>
              <a:t>Evalution</a:t>
            </a:r>
            <a:br>
              <a:rPr lang="en-US" altLang="zh-CN" sz="2800">
                <a:solidFill>
                  <a:schemeClr val="tx1">
                    <a:lumMod val="65000"/>
                    <a:lumOff val="35000"/>
                  </a:schemeClr>
                </a:solidFill>
                <a:latin typeface="Arial" panose="020B0604020202020204" pitchFamily="34" charset="0"/>
                <a:cs typeface="Arial" panose="020B0604020202020204" pitchFamily="34" charset="0"/>
              </a:rPr>
            </a:br>
            <a:endParaRPr lang="en-US" altLang="zh-CN" sz="280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Picture 1" descr="lungs1"/>
          <p:cNvPicPr>
            <a:picLocks noChangeAspect="1"/>
          </p:cNvPicPr>
          <p:nvPr/>
        </p:nvPicPr>
        <p:blipFill>
          <a:blip r:embed="rId1"/>
          <a:srcRect t="6677" r="5250" b="16146"/>
          <a:stretch>
            <a:fillRect/>
          </a:stretch>
        </p:blipFill>
        <p:spPr>
          <a:xfrm>
            <a:off x="6160770" y="1380490"/>
            <a:ext cx="5775960" cy="4704715"/>
          </a:xfrm>
          <a:prstGeom prst="rect">
            <a:avLst/>
          </a:prstGeom>
          <a:solidFill>
            <a:schemeClr val="accent6">
              <a:lumMod val="40000"/>
              <a:lumOff val="60000"/>
            </a:schemeClr>
          </a:solidFill>
        </p:spPr>
      </p:pic>
    </p:spTree>
  </p:cSld>
  <p:clrMapOvr>
    <a:masterClrMapping/>
  </p:clrMapOvr>
</p:sld>
</file>

<file path=ppt/tags/tag1.xml><?xml version="1.0" encoding="utf-8"?>
<p:tagLst xmlns:p="http://schemas.openxmlformats.org/presentationml/2006/main">
  <p:tag name="KSO_WM_UNIT_TEXT_PART_ID" val="1-b"/>
  <p:tag name="KSO_WM_UNIT_TEXT_PART_ID_V2" val="d-1-1"/>
  <p:tag name="ORIWIDTHHEIGHT" val="224.5,75.55"/>
</p:tagLst>
</file>

<file path=ppt/tags/tag2.xml><?xml version="1.0" encoding="utf-8"?>
<p:tagLst xmlns:p="http://schemas.openxmlformats.org/presentationml/2006/main">
  <p:tag name="KSO_WM_UNIT_TEXT_PART_ID" val="1-b"/>
  <p:tag name="KSO_WM_UNIT_TEXT_PART_ID_V2" val="d-1-1"/>
  <p:tag name="ORIWIDTHHEIGHT" val="224.5,75.55"/>
</p:tagLst>
</file>

<file path=ppt/tags/tag3.xml><?xml version="1.0" encoding="utf-8"?>
<p:tagLst xmlns:p="http://schemas.openxmlformats.org/presentationml/2006/main">
  <p:tag name="KSO_WM_UNIT_TEXT_PART_ID" val="1-b"/>
  <p:tag name="KSO_WM_UNIT_TEXT_PART_ID_V2" val="d-1-1"/>
  <p:tag name="ORIWIDTHHEIGHT" val="224.5,75.55"/>
</p:tagLst>
</file>

<file path=ppt/tags/tag4.xml><?xml version="1.0" encoding="utf-8"?>
<p:tagLst xmlns:p="http://schemas.openxmlformats.org/presentationml/2006/main">
  <p:tag name="KSO_WM_UNIT_TEXT_PART_ID" val="1-b"/>
  <p:tag name="KSO_WM_UNIT_TEXT_PART_ID_V2" val="d-1-1"/>
  <p:tag name="ORIWIDTHHEIGHT" val="224.5,75.55"/>
</p:tagLst>
</file>

<file path=ppt/tags/tag5.xml><?xml version="1.0" encoding="utf-8"?>
<p:tagLst xmlns:p="http://schemas.openxmlformats.org/presentationml/2006/main">
  <p:tag name="KSO_WM_UNIT_TEXT_PART_ID" val="1-b"/>
  <p:tag name="KSO_WM_UNIT_TEXT_PART_ID_V2" val="d-1-1"/>
  <p:tag name="ORIWIDTHHEIGHT" val="224.5,75.55"/>
</p:tagLst>
</file>

<file path=ppt/tags/tag6.xml><?xml version="1.0" encoding="utf-8"?>
<p:tagLst xmlns:p="http://schemas.openxmlformats.org/presentationml/2006/main">
  <p:tag name="KSO_WM_UNIT_TEXT_PART_ID" val="1-b"/>
  <p:tag name="KSO_WM_UNIT_TEXT_PART_ID_V2" val="d-1-1"/>
  <p:tag name="ORIWIDTHHEIGHT" val="224.5,75.55"/>
</p:tagLst>
</file>

<file path=ppt/tags/tag7.xml><?xml version="1.0" encoding="utf-8"?>
<p:tagLst xmlns:p="http://schemas.openxmlformats.org/presentationml/2006/main">
  <p:tag name="KSO_WM_UNIT_TEXT_PART_ID" val="4-a"/>
  <p:tag name="KSO_WM_UNIT_TEXT_PART_ID_V2" val="d-4-1"/>
  <p:tag name="ORIWIDTHHEIGHT" val="854.5068,25.15"/>
</p:tagLst>
</file>

<file path=ppt/tags/tag8.xml><?xml version="1.0" encoding="utf-8"?>
<p:tagLst xmlns:p="http://schemas.openxmlformats.org/presentationml/2006/main">
  <p:tag name="KSO_WM_UNIT_TEXT_PART_ID" val="4-a"/>
  <p:tag name="KSO_WM_UNIT_TEXT_PART_ID_V2" val="d-4-1"/>
  <p:tag name="ORIWIDTHHEIGHT" val="854.5068,25.15"/>
</p:tagLst>
</file>

<file path=ppt/tags/tag9.xml><?xml version="1.0" encoding="utf-8"?>
<p:tagLst xmlns:p="http://schemas.openxmlformats.org/presentationml/2006/main">
  <p:tag name="KSO_WM_UNIT_TEXT_PART_ID" val="4-a"/>
  <p:tag name="KSO_WM_UNIT_TEXT_PART_ID_V2" val="d-4-1"/>
  <p:tag name="ORIWIDTHHEIGHT" val="854.5068,25.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7127</Words>
  <Application>WPS Presentation</Application>
  <PresentationFormat>宽屏</PresentationFormat>
  <Paragraphs>273</Paragraphs>
  <Slides>24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Arial</vt:lpstr>
      <vt:lpstr>SimSun</vt:lpstr>
      <vt:lpstr>Wingdings</vt:lpstr>
      <vt:lpstr>Times New Roman</vt:lpstr>
      <vt:lpstr>Wingdings</vt:lpstr>
      <vt:lpstr>Calibri</vt:lpstr>
      <vt:lpstr>Microsoft YaHei</vt:lpstr>
      <vt:lpstr>Arial Unicode MS</vt:lpstr>
      <vt:lpstr>Open Sans</vt:lpstr>
      <vt:lpstr>Segoe Print</vt:lpstr>
      <vt:lpstr>Helvetica Neue Light</vt:lpstr>
      <vt:lpstr>Helvetica Neue UltraLight</vt:lpstr>
      <vt:lpstr>Josefin Sans Light</vt:lpstr>
      <vt:lpstr>Office 主题</vt:lpstr>
      <vt:lpstr>PowerPoint 演示文稿</vt:lpstr>
      <vt:lpstr>PowerPoint 演示文稿</vt:lpstr>
      <vt:lpstr>PowerPoint 演示文稿</vt:lpstr>
      <vt:lpstr>PowerPoint 演示文稿</vt:lpstr>
      <vt:lpstr>Literature Review</vt:lpstr>
      <vt:lpstr>Literature Review</vt:lpstr>
      <vt:lpstr>PowerPoint 演示文稿</vt:lpstr>
      <vt:lpstr>PowerPoint 演示文稿</vt:lpstr>
      <vt:lpstr>PowerPoint 演示文稿</vt:lpstr>
      <vt:lpstr>Flowcharts of Progression</vt:lpstr>
      <vt:lpstr>PowerPoint 演示文稿</vt:lpstr>
      <vt:lpstr>PowerPoint 演示文稿</vt:lpstr>
      <vt:lpstr>PowerPoint 演示文稿</vt:lpstr>
      <vt:lpstr>PowerPoint 演示文稿</vt:lpstr>
      <vt:lpstr>PowerPoint 演示文稿</vt:lpstr>
      <vt:lpstr>Analysis of CNN Models for Gaussian</vt:lpstr>
      <vt:lpstr>Analysis of CNN Models for Unsharp Mask Filter</vt:lpstr>
      <vt:lpstr>Confusion Matrics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Atiya Khan</cp:lastModifiedBy>
  <cp:revision>51</cp:revision>
  <dcterms:created xsi:type="dcterms:W3CDTF">2019-11-24T03:48:00Z</dcterms:created>
  <dcterms:modified xsi:type="dcterms:W3CDTF">2024-01-11T07:51:59Z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5014ECC3BC304A278A01999B9FFB3F43_12</vt:lpwstr>
  </property>
  <property fmtid="{D5CDD505-2E9C-101B-9397-08002B2CF9AE}" pid="3" name="KSOProductBuildVer">
    <vt:lpwstr>1033-12.2.0.13359</vt:lpwstr>
  </property>
</Properties>
</file>